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32"/>
  </p:notesMasterIdLst>
  <p:sldIdLst>
    <p:sldId id="390" r:id="rId2"/>
    <p:sldId id="299" r:id="rId3"/>
    <p:sldId id="873" r:id="rId4"/>
    <p:sldId id="1259" r:id="rId5"/>
    <p:sldId id="1260" r:id="rId6"/>
    <p:sldId id="1261" r:id="rId7"/>
    <p:sldId id="1257" r:id="rId8"/>
    <p:sldId id="393" r:id="rId9"/>
    <p:sldId id="1266" r:id="rId10"/>
    <p:sldId id="300" r:id="rId11"/>
    <p:sldId id="1267" r:id="rId12"/>
    <p:sldId id="1240" r:id="rId13"/>
    <p:sldId id="1253" r:id="rId14"/>
    <p:sldId id="1250" r:id="rId15"/>
    <p:sldId id="1251" r:id="rId16"/>
    <p:sldId id="1254" r:id="rId17"/>
    <p:sldId id="1244" r:id="rId18"/>
    <p:sldId id="1269" r:id="rId19"/>
    <p:sldId id="260" r:id="rId20"/>
    <p:sldId id="262" r:id="rId21"/>
    <p:sldId id="1270" r:id="rId22"/>
    <p:sldId id="291" r:id="rId23"/>
    <p:sldId id="303" r:id="rId24"/>
    <p:sldId id="1247" r:id="rId25"/>
    <p:sldId id="1258" r:id="rId26"/>
    <p:sldId id="1265" r:id="rId27"/>
    <p:sldId id="1263" r:id="rId28"/>
    <p:sldId id="1262" r:id="rId29"/>
    <p:sldId id="1268" r:id="rId30"/>
    <p:sldId id="1239" r:id="rId3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CE1"/>
    <a:srgbClr val="EE1682"/>
    <a:srgbClr val="B85808"/>
    <a:srgbClr val="ECF1E7"/>
    <a:srgbClr val="800000"/>
    <a:srgbClr val="523F69"/>
    <a:srgbClr val="5E5A24"/>
    <a:srgbClr val="702316"/>
    <a:srgbClr val="8B2518"/>
    <a:srgbClr val="2D2A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30" autoAdjust="0"/>
    <p:restoredTop sz="77959" autoAdjust="0"/>
  </p:normalViewPr>
  <p:slideViewPr>
    <p:cSldViewPr snapToGrid="0" snapToObjects="1">
      <p:cViewPr varScale="1">
        <p:scale>
          <a:sx n="98" d="100"/>
          <a:sy n="98" d="100"/>
        </p:scale>
        <p:origin x="1696" y="192"/>
      </p:cViewPr>
      <p:guideLst>
        <p:guide orient="horz" pos="2160"/>
        <p:guide pos="2880"/>
      </p:guideLst>
    </p:cSldViewPr>
  </p:slideViewPr>
  <p:outlineViewPr>
    <p:cViewPr>
      <p:scale>
        <a:sx n="33" d="100"/>
        <a:sy n="33" d="100"/>
      </p:scale>
      <p:origin x="0" y="-18312"/>
    </p:cViewPr>
  </p:outlineViewPr>
  <p:notesTextViewPr>
    <p:cViewPr>
      <p:scale>
        <a:sx n="100" d="100"/>
        <a:sy n="100" d="100"/>
      </p:scale>
      <p:origin x="0" y="0"/>
    </p:cViewPr>
  </p:notesTextViewPr>
  <p:sorterViewPr>
    <p:cViewPr>
      <p:scale>
        <a:sx n="80" d="100"/>
        <a:sy n="80" d="100"/>
      </p:scale>
      <p:origin x="0" y="51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24CFDDEE-B003-E047-8C72-0C8FB589A3B1}" type="datetimeFigureOut">
              <a:rPr lang="en-US" smtClean="0"/>
              <a:t>8/15/25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21D0D7F5-E8C8-5E4B-9195-D6A3FAACD294}" type="slidenum">
              <a:rPr lang="en-US" smtClean="0"/>
              <a:t>‹#›</a:t>
            </a:fld>
            <a:endParaRPr lang="en-US"/>
          </a:p>
        </p:txBody>
      </p:sp>
    </p:spTree>
    <p:extLst>
      <p:ext uri="{BB962C8B-B14F-4D97-AF65-F5344CB8AC3E}">
        <p14:creationId xmlns:p14="http://schemas.microsoft.com/office/powerpoint/2010/main" val="416727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vasive.org/browse/detail.cfm?imgnum=1265046#collapseseven"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forestryimages.org/browse/detail.cfm?imgnum=1265029#collapseseven" TargetMode="External"/><Relationship Id="rId4" Type="http://schemas.openxmlformats.org/officeDocument/2006/relationships/hyperlink" Target="https://www.forestryimages.org/browse/detail.cfm?imgnum=1265031#collapsesev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bif.org/occurrence/340809804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vasive.org/browse/detail.cfm?imgnum=5430942#collapseseve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invasive.org/browse/detail.cfm?imgnum=5083087#collapseseven" TargetMode="External"/><Relationship Id="rId4" Type="http://schemas.openxmlformats.org/officeDocument/2006/relationships/hyperlink" Target="https://www.invasive.org/browse/detail.cfm?imgnum=5431089#collapsesev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nvasive.org/browse/detail.cfm?imgnum=5431318#collapsesev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nvasive.org/browse/detail.cfm?imgnum=1265046#collapsesev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trike="sngStrike" dirty="0"/>
          </a:p>
        </p:txBody>
      </p:sp>
      <p:sp>
        <p:nvSpPr>
          <p:cNvPr id="4" name="Slide Number Placeholder 3"/>
          <p:cNvSpPr>
            <a:spLocks noGrp="1"/>
          </p:cNvSpPr>
          <p:nvPr>
            <p:ph type="sldNum" sz="quarter" idx="10"/>
          </p:nvPr>
        </p:nvSpPr>
        <p:spPr/>
        <p:txBody>
          <a:bodyPr/>
          <a:lstStyle/>
          <a:p>
            <a:fld id="{21D0D7F5-E8C8-5E4B-9195-D6A3FAACD294}" type="slidenum">
              <a:rPr lang="en-US" smtClean="0"/>
              <a:t>1</a:t>
            </a:fld>
            <a:endParaRPr lang="en-US" dirty="0"/>
          </a:p>
        </p:txBody>
      </p:sp>
    </p:spTree>
    <p:extLst>
      <p:ext uri="{BB962C8B-B14F-4D97-AF65-F5344CB8AC3E}">
        <p14:creationId xmlns:p14="http://schemas.microsoft.com/office/powerpoint/2010/main" val="419875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is the parasites ARE HERE! </a:t>
            </a:r>
          </a:p>
          <a:p>
            <a:r>
              <a:rPr lang="en-US" dirty="0"/>
              <a:t>This slide lists which species of the nematode have been found in the states. Data is gathered from scientific research publications.</a:t>
            </a:r>
          </a:p>
          <a:p>
            <a:r>
              <a:rPr lang="en-US" dirty="0"/>
              <a:t>It also lists which animal it was found in  (mollusk vs. human vs. Rat, etc.)</a:t>
            </a:r>
          </a:p>
          <a:p>
            <a:pPr marL="171450" indent="-171450">
              <a:buFont typeface="Arial" panose="020B0604020202020204" pitchFamily="34" charset="0"/>
              <a:buChar char="•"/>
            </a:pPr>
            <a:r>
              <a:rPr lang="en-US" dirty="0"/>
              <a:t>FLORIDA MOLLUSK was Giant African Snail; infected primates and marsupials at Miami Zoo. </a:t>
            </a:r>
          </a:p>
          <a:p>
            <a:pPr marL="171450" indent="-171450">
              <a:buFont typeface="Arial" panose="020B0604020202020204" pitchFamily="34" charset="0"/>
              <a:buChar char="•"/>
            </a:pPr>
            <a:r>
              <a:rPr lang="en-US" dirty="0"/>
              <a:t>LOUISIANA MOLLUSK was </a:t>
            </a:r>
            <a:r>
              <a:rPr lang="en-US" i="1" dirty="0"/>
              <a:t>Pomacea </a:t>
            </a:r>
            <a:r>
              <a:rPr lang="en-US" i="0" dirty="0"/>
              <a:t>Apple Snails (discuss later in the lesson); found in New Orleans Gretna Area</a:t>
            </a:r>
          </a:p>
          <a:p>
            <a:pPr marL="171450" indent="-171450">
              <a:buFont typeface="Arial" panose="020B0604020202020204" pitchFamily="34" charset="0"/>
              <a:buChar char="•"/>
            </a:pPr>
            <a:r>
              <a:rPr lang="en-US" i="0" dirty="0"/>
              <a:t>OKLAHOMA: Found in native Cotton Rats in McCurtain County.</a:t>
            </a:r>
          </a:p>
          <a:p>
            <a:pPr marL="171450" indent="-171450">
              <a:buFont typeface="Arial" panose="020B0604020202020204" pitchFamily="34" charset="0"/>
              <a:buChar char="•"/>
            </a:pPr>
            <a:r>
              <a:rPr lang="en-US" i="0" dirty="0"/>
              <a:t>TEXAS: A. costaricensis found in 1979 was in a Cotton Rat. The Human cases were reported from Houston and were isolated incidents. TISI is finding the nematodes in this invasive slugs.</a:t>
            </a:r>
          </a:p>
          <a:p>
            <a:pPr marL="171450" indent="-171450">
              <a:buFont typeface="Arial" panose="020B0604020202020204" pitchFamily="34" charset="0"/>
              <a:buChar char="•"/>
            </a:pPr>
            <a:endParaRPr lang="en-US" i="0" dirty="0"/>
          </a:p>
          <a:p>
            <a:pPr marL="0" indent="0">
              <a:buFont typeface="Arial" panose="020B0604020202020204" pitchFamily="34" charset="0"/>
              <a:buNone/>
            </a:pPr>
            <a:r>
              <a:rPr lang="en-US" b="1" i="0" dirty="0"/>
              <a:t>EASILY PREVENTABLE. Strategies discussed on the next page.</a:t>
            </a:r>
            <a:endParaRPr lang="en-US" b="1" dirty="0"/>
          </a:p>
        </p:txBody>
      </p:sp>
      <p:sp>
        <p:nvSpPr>
          <p:cNvPr id="4" name="Slide Number Placeholder 3"/>
          <p:cNvSpPr>
            <a:spLocks noGrp="1"/>
          </p:cNvSpPr>
          <p:nvPr>
            <p:ph type="sldNum" sz="quarter" idx="10"/>
          </p:nvPr>
        </p:nvSpPr>
        <p:spPr/>
        <p:txBody>
          <a:bodyPr/>
          <a:lstStyle/>
          <a:p>
            <a:fld id="{4CF46083-141B-49B8-8777-93DC20114D89}" type="slidenum">
              <a:rPr lang="en-US" smtClean="0"/>
              <a:t>10</a:t>
            </a:fld>
            <a:endParaRPr lang="en-US"/>
          </a:p>
        </p:txBody>
      </p:sp>
    </p:spTree>
    <p:extLst>
      <p:ext uri="{BB962C8B-B14F-4D97-AF65-F5344CB8AC3E}">
        <p14:creationId xmlns:p14="http://schemas.microsoft.com/office/powerpoint/2010/main" val="644116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b="1" dirty="0"/>
              <a:t>Pronunciation of parasites: </a:t>
            </a:r>
          </a:p>
          <a:p>
            <a:pPr defTabSz="475451">
              <a:defRPr/>
            </a:pPr>
            <a:r>
              <a:rPr lang="en-US" b="1" dirty="0"/>
              <a:t>“Ann-geo-</a:t>
            </a:r>
            <a:r>
              <a:rPr lang="en-US" b="1" dirty="0" err="1"/>
              <a:t>stron</a:t>
            </a:r>
            <a:r>
              <a:rPr lang="en-US" b="1" dirty="0"/>
              <a:t>-guy-</a:t>
            </a:r>
            <a:r>
              <a:rPr lang="en-US" b="1" dirty="0" err="1"/>
              <a:t>luss</a:t>
            </a:r>
            <a:r>
              <a:rPr lang="en-US" b="1" dirty="0"/>
              <a:t>, canton-</a:t>
            </a:r>
            <a:r>
              <a:rPr lang="en-US" b="1" dirty="0" err="1"/>
              <a:t>en</a:t>
            </a:r>
            <a:r>
              <a:rPr lang="en-US" b="1" dirty="0"/>
              <a:t>-sis” </a:t>
            </a:r>
            <a:r>
              <a:rPr lang="en-US" b="0" dirty="0"/>
              <a:t>This is from the Canton Region of China.</a:t>
            </a:r>
          </a:p>
          <a:p>
            <a:pPr defTabSz="475451">
              <a:defRPr/>
            </a:pPr>
            <a:r>
              <a:rPr lang="en-US" b="1" dirty="0"/>
              <a:t>“Ann-geo-</a:t>
            </a:r>
            <a:r>
              <a:rPr lang="en-US" b="1" dirty="0" err="1"/>
              <a:t>stron</a:t>
            </a:r>
            <a:r>
              <a:rPr lang="en-US" b="1" dirty="0"/>
              <a:t>-guy-</a:t>
            </a:r>
            <a:r>
              <a:rPr lang="en-US" b="1" dirty="0" err="1"/>
              <a:t>luss</a:t>
            </a:r>
            <a:r>
              <a:rPr lang="en-US" b="1" dirty="0"/>
              <a:t>, coast-a-rick-</a:t>
            </a:r>
            <a:r>
              <a:rPr lang="en-US" b="1" dirty="0" err="1"/>
              <a:t>en</a:t>
            </a:r>
            <a:r>
              <a:rPr lang="en-US" b="1" dirty="0"/>
              <a:t>-sis”</a:t>
            </a:r>
            <a:r>
              <a:rPr lang="en-US" b="0" dirty="0"/>
              <a:t> This is was first described in Costa Rica.</a:t>
            </a:r>
          </a:p>
          <a:p>
            <a:pPr defTabSz="475451">
              <a:defRPr/>
            </a:pPr>
            <a:endParaRPr lang="en-US" b="0" dirty="0"/>
          </a:p>
          <a:p>
            <a:pPr defTabSz="475451">
              <a:defRPr/>
            </a:pPr>
            <a:r>
              <a:rPr lang="en-US" b="1" dirty="0"/>
              <a:t>Information on parasites: </a:t>
            </a:r>
          </a:p>
          <a:p>
            <a:pPr defTabSz="475451">
              <a:defRPr/>
            </a:pPr>
            <a:r>
              <a:rPr lang="en-US" b="0" dirty="0"/>
              <a:t>https://www.cdc.gov/parasites/angiostrongylus/index.html</a:t>
            </a:r>
          </a:p>
          <a:p>
            <a:pPr defTabSz="475451">
              <a:defRPr/>
            </a:pPr>
            <a:r>
              <a:rPr lang="en-US" b="0" dirty="0"/>
              <a:t>https://entnemdept.ufl.edu/creatures/nematode/rat_lungworm.htm</a:t>
            </a:r>
          </a:p>
          <a:p>
            <a:pPr defTabSz="475451">
              <a:defRPr/>
            </a:pPr>
            <a:r>
              <a:rPr lang="en-US" b="1" dirty="0"/>
              <a:t>VIDEO ON PARASITES: </a:t>
            </a:r>
            <a:r>
              <a:rPr lang="en-US" b="0" dirty="0"/>
              <a:t>https://www.cdc.gov/parasites/angiostrongylus/add_resources.html</a:t>
            </a:r>
          </a:p>
          <a:p>
            <a:pPr defTabSz="475451">
              <a:defRPr/>
            </a:pPr>
            <a:r>
              <a:rPr lang="en-US" b="1" dirty="0"/>
              <a:t>Rat Lungworm in Hawaii: </a:t>
            </a:r>
            <a:r>
              <a:rPr lang="en-US" b="0" dirty="0"/>
              <a:t>https://health.hawaii.gov/docd/disease_listing/rat-lungworm-angiostrongyliasis/</a:t>
            </a:r>
          </a:p>
        </p:txBody>
      </p:sp>
      <p:sp>
        <p:nvSpPr>
          <p:cNvPr id="4" name="Slide Number Placeholder 3"/>
          <p:cNvSpPr>
            <a:spLocks noGrp="1"/>
          </p:cNvSpPr>
          <p:nvPr>
            <p:ph type="sldNum" sz="quarter" idx="10"/>
          </p:nvPr>
        </p:nvSpPr>
        <p:spPr/>
        <p:txBody>
          <a:bodyPr/>
          <a:lstStyle/>
          <a:p>
            <a:fld id="{21D0D7F5-E8C8-5E4B-9195-D6A3FAACD294}" type="slidenum">
              <a:rPr lang="en-US" smtClean="0"/>
              <a:t>11</a:t>
            </a:fld>
            <a:endParaRPr lang="en-US" dirty="0"/>
          </a:p>
        </p:txBody>
      </p:sp>
    </p:spTree>
    <p:extLst>
      <p:ext uri="{BB962C8B-B14F-4D97-AF65-F5344CB8AC3E}">
        <p14:creationId xmlns:p14="http://schemas.microsoft.com/office/powerpoint/2010/main" val="404617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dirty="0">
                <a:solidFill>
                  <a:schemeClr val="tx1">
                    <a:lumMod val="95000"/>
                    <a:lumOff val="5000"/>
                  </a:schemeClr>
                </a:solidFill>
                <a:latin typeface="Candara" panose="020E0502030303020204" pitchFamily="34" charset="0"/>
                <a:cs typeface="Candara"/>
              </a:rPr>
              <a:t>Achatina </a:t>
            </a:r>
            <a:r>
              <a:rPr lang="en-US" sz="1200" b="1" i="1" dirty="0" err="1">
                <a:solidFill>
                  <a:schemeClr val="tx1">
                    <a:lumMod val="95000"/>
                    <a:lumOff val="5000"/>
                  </a:schemeClr>
                </a:solidFill>
                <a:latin typeface="Candara" panose="020E0502030303020204" pitchFamily="34" charset="0"/>
                <a:cs typeface="Candara"/>
              </a:rPr>
              <a:t>fulica</a:t>
            </a:r>
            <a:r>
              <a:rPr lang="en-US" b="1" dirty="0" err="1"/>
              <a:t>PRONUNCIATION</a:t>
            </a:r>
            <a:endParaRPr lang="en-US"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Achatina</a:t>
            </a:r>
            <a:r>
              <a:rPr lang="en-US" b="0" dirty="0"/>
              <a:t> </a:t>
            </a:r>
            <a:r>
              <a:rPr lang="en-US" b="0" i="1" dirty="0" err="1"/>
              <a:t>fulica</a:t>
            </a:r>
            <a:r>
              <a:rPr lang="en-US" b="0" i="1" dirty="0"/>
              <a:t> </a:t>
            </a:r>
            <a:r>
              <a:rPr lang="en-US" b="0" dirty="0"/>
              <a:t>= Ach-a-tin-a </a:t>
            </a:r>
            <a:r>
              <a:rPr lang="en-US" b="0" dirty="0" err="1"/>
              <a:t>ful</a:t>
            </a:r>
            <a:r>
              <a:rPr lang="en-US" b="0" dirty="0"/>
              <a:t>-lee-</a:t>
            </a:r>
            <a:r>
              <a:rPr lang="en-US" b="0" dirty="0" err="1"/>
              <a:t>cah</a:t>
            </a:r>
            <a:endParaRPr lang="en-US" b="0" dirty="0"/>
          </a:p>
          <a:p>
            <a:pPr lvl="0"/>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TISI, TPWD, USDA-APHIS and USGS are actively tracking this species. The </a:t>
            </a:r>
            <a:r>
              <a:rPr lang="en-US" b="1" dirty="0"/>
              <a:t>REPORT IT! icon </a:t>
            </a:r>
            <a:r>
              <a:rPr lang="en-US" b="0" dirty="0"/>
              <a:t>is linked to our reporting form: https://www.texasinvasives.org/action/report_detail.php?alert_id=17</a:t>
            </a:r>
          </a:p>
          <a:p>
            <a:pPr lvl="0"/>
            <a:endParaRPr lang="en-US" b="1" dirty="0"/>
          </a:p>
          <a:p>
            <a:pPr lvl="0"/>
            <a:r>
              <a:rPr lang="en-US" b="1" dirty="0"/>
              <a:t>RESOURCES:</a:t>
            </a:r>
          </a:p>
          <a:p>
            <a:pPr lvl="0"/>
            <a:r>
              <a:rPr lang="en-US" b="0" dirty="0"/>
              <a:t>https://www.invasivespeciesinfo.gov/terrestrial/invertebrates/giant-african-snail</a:t>
            </a:r>
          </a:p>
          <a:p>
            <a:pPr lvl="0"/>
            <a:r>
              <a:rPr lang="en-US" b="0" dirty="0"/>
              <a:t>http://www.tsusinvasives.org/home/database/lissachatina-fulica</a:t>
            </a:r>
          </a:p>
          <a:p>
            <a:pPr lvl="0"/>
            <a:r>
              <a:rPr lang="en-US" b="0" dirty="0"/>
              <a:t>https://firstdetector.org/giant-african-snail</a:t>
            </a:r>
          </a:p>
          <a:p>
            <a:pPr lvl="0"/>
            <a:r>
              <a:rPr lang="en-US" b="0" dirty="0"/>
              <a:t>https://www.aphis.usda.gov/aphis/resources/pests-diseases/hungry-pests/the-threat/giant-african-snail/giant-african-snail</a:t>
            </a:r>
          </a:p>
          <a:p>
            <a:pPr lvl="0"/>
            <a:r>
              <a:rPr lang="en-US" b="0" dirty="0"/>
              <a:t>https://infonet-biovision.org/PlantHealth/Pests/Snails-Giant-East-African-Snail#:~:text=The%20Giant%20East%20African%20Snail%20Achatina%20fulica%2C%20is,wide%20range%20of%20plant%20material%2C%20fruit%20and%20vegetables.</a:t>
            </a:r>
          </a:p>
          <a:p>
            <a:pPr lvl="0"/>
            <a:r>
              <a:rPr lang="en-US" b="1" dirty="0"/>
              <a:t>2021 Eradication in Florida: https://www.aphis.usda.gov/aphis/ourfocus/planthealth/plant-pest-and-disease-programs/pests-and-diseases/giant-african-snail/gas</a:t>
            </a:r>
          </a:p>
          <a:p>
            <a:pPr lvl="0"/>
            <a:endParaRPr lang="en-US" b="1" dirty="0"/>
          </a:p>
          <a:p>
            <a:pPr lvl="0"/>
            <a:r>
              <a:rPr lang="en-US" b="1" dirty="0"/>
              <a:t>PHOTOS: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hlinkClick r:id="rId3"/>
              </a:rPr>
              <a:t>Roberta Zimmerman, USDA APHIS, Bugwood.org </a:t>
            </a:r>
            <a:endParaRPr lang="en-US" b="0" dirty="0"/>
          </a:p>
          <a:p>
            <a:pPr lvl="0"/>
            <a:r>
              <a:rPr lang="en-US" b="1" dirty="0"/>
              <a:t>Snails in tree: </a:t>
            </a:r>
            <a:r>
              <a:rPr lang="en-US" b="1" dirty="0">
                <a:hlinkClick r:id="rId4"/>
              </a:rPr>
              <a:t>David G. Robinson, USDA APHIS </a:t>
            </a:r>
            <a:r>
              <a:rPr lang="en-US" b="1" dirty="0" err="1">
                <a:hlinkClick r:id="rId4"/>
              </a:rPr>
              <a:t>PPQ</a:t>
            </a:r>
            <a:r>
              <a:rPr lang="en-US" b="1" dirty="0">
                <a:hlinkClick r:id="rId4"/>
              </a:rPr>
              <a:t>, Bugwood.org </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Eggs: </a:t>
            </a:r>
            <a:r>
              <a:rPr lang="en-US" b="1" dirty="0">
                <a:hlinkClick r:id="rId5"/>
              </a:rPr>
              <a:t>Yuri </a:t>
            </a:r>
            <a:r>
              <a:rPr lang="en-US" b="1" dirty="0" err="1">
                <a:hlinkClick r:id="rId5"/>
              </a:rPr>
              <a:t>Yashin</a:t>
            </a:r>
            <a:r>
              <a:rPr lang="en-US" b="1" dirty="0">
                <a:hlinkClick r:id="rId5"/>
              </a:rPr>
              <a:t>, achatina.ru, Bugwood.org </a:t>
            </a:r>
            <a:endParaRPr lang="en-US" b="1" dirty="0"/>
          </a:p>
          <a:p>
            <a:pPr lvl="0"/>
            <a:endParaRPr lang="en-US" b="1" dirty="0"/>
          </a:p>
          <a:p>
            <a:pPr lvl="0"/>
            <a:endParaRPr lang="en-US" b="1" dirty="0"/>
          </a:p>
          <a:p>
            <a:pPr lvl="0"/>
            <a:endParaRPr lang="en-US" b="0" dirty="0"/>
          </a:p>
        </p:txBody>
      </p:sp>
      <p:sp>
        <p:nvSpPr>
          <p:cNvPr id="4" name="Slide Number Placeholder 3"/>
          <p:cNvSpPr>
            <a:spLocks noGrp="1"/>
          </p:cNvSpPr>
          <p:nvPr>
            <p:ph type="sldNum" sz="quarter" idx="10"/>
          </p:nvPr>
        </p:nvSpPr>
        <p:spPr/>
        <p:txBody>
          <a:bodyPr/>
          <a:lstStyle/>
          <a:p>
            <a:fld id="{21D0D7F5-E8C8-5E4B-9195-D6A3FAACD294}" type="slidenum">
              <a:rPr lang="en-US" smtClean="0"/>
              <a:t>12</a:t>
            </a:fld>
            <a:endParaRPr lang="en-US"/>
          </a:p>
        </p:txBody>
      </p:sp>
    </p:spTree>
    <p:extLst>
      <p:ext uri="{BB962C8B-B14F-4D97-AF65-F5344CB8AC3E}">
        <p14:creationId xmlns:p14="http://schemas.microsoft.com/office/powerpoint/2010/main" val="123924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t>PRONUNCIATION: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err="1"/>
              <a:t>Laevicaulis</a:t>
            </a:r>
            <a:r>
              <a:rPr lang="en-US" b="1" dirty="0"/>
              <a:t> </a:t>
            </a:r>
            <a:r>
              <a:rPr lang="en-US" b="1" dirty="0" err="1"/>
              <a:t>alte</a:t>
            </a:r>
            <a:r>
              <a:rPr lang="en-US" b="1" dirty="0"/>
              <a:t> = Lay-vee-call-us all-tee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Map</a:t>
            </a:r>
            <a:r>
              <a:rPr lang="en-US" b="0" dirty="0"/>
              <a:t> shows which plant zones (9 &amp; 10) that are likely to host </a:t>
            </a:r>
            <a:r>
              <a:rPr lang="en-US" b="0" i="1" dirty="0"/>
              <a:t>L. </a:t>
            </a:r>
            <a:r>
              <a:rPr lang="en-US" b="0" i="1" dirty="0" err="1"/>
              <a:t>alte</a:t>
            </a:r>
            <a:r>
              <a:rPr lang="en-US" b="0" i="1" dirty="0"/>
              <a:t> </a:t>
            </a:r>
            <a:r>
              <a:rPr lang="en-US" b="0" i="0" dirty="0"/>
              <a:t>if it becomes introduced to those states. </a:t>
            </a:r>
            <a:endParaRPr lang="en-US" b="0" dirty="0"/>
          </a:p>
          <a:p>
            <a:pPr lvl="0"/>
            <a:endParaRPr lang="en-US" dirty="0"/>
          </a:p>
          <a:p>
            <a:pPr lvl="0"/>
            <a:r>
              <a:rPr lang="en-US" dirty="0"/>
              <a:t>http://download.ceris.purdue.edu/file/2554</a:t>
            </a:r>
          </a:p>
          <a:p>
            <a:pPr lvl="0"/>
            <a:r>
              <a:rPr lang="en-US" dirty="0"/>
              <a:t>https://www.gbif.org/species/165489517</a:t>
            </a:r>
          </a:p>
          <a:p>
            <a:pPr lvl="0"/>
            <a:r>
              <a:rPr lang="en-US" dirty="0" err="1"/>
              <a:t>Laevicaulis</a:t>
            </a:r>
            <a:r>
              <a:rPr lang="en-US" dirty="0"/>
              <a:t> sp.</a:t>
            </a:r>
          </a:p>
        </p:txBody>
      </p:sp>
      <p:sp>
        <p:nvSpPr>
          <p:cNvPr id="4" name="Slide Number Placeholder 3"/>
          <p:cNvSpPr>
            <a:spLocks noGrp="1"/>
          </p:cNvSpPr>
          <p:nvPr>
            <p:ph type="sldNum" sz="quarter" idx="10"/>
          </p:nvPr>
        </p:nvSpPr>
        <p:spPr/>
        <p:txBody>
          <a:bodyPr/>
          <a:lstStyle/>
          <a:p>
            <a:fld id="{21D0D7F5-E8C8-5E4B-9195-D6A3FAACD294}" type="slidenum">
              <a:rPr lang="en-US" smtClean="0"/>
              <a:t>13</a:t>
            </a:fld>
            <a:endParaRPr lang="en-US"/>
          </a:p>
        </p:txBody>
      </p:sp>
    </p:spTree>
    <p:extLst>
      <p:ext uri="{BB962C8B-B14F-4D97-AF65-F5344CB8AC3E}">
        <p14:creationId xmlns:p14="http://schemas.microsoft.com/office/powerpoint/2010/main" val="3828927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t>PRONUNCIATION: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err="1"/>
              <a:t>Meghimatium</a:t>
            </a:r>
            <a:r>
              <a:rPr lang="en-US" b="1" i="1" dirty="0"/>
              <a:t> = </a:t>
            </a:r>
            <a:r>
              <a:rPr lang="en-US" b="1" i="0" dirty="0"/>
              <a:t>Meg-he-matt-y-um pick-tum</a:t>
            </a:r>
          </a:p>
          <a:p>
            <a:pPr lvl="0"/>
            <a:endParaRPr lang="en-US" dirty="0"/>
          </a:p>
          <a:p>
            <a:pPr lvl="0"/>
            <a:r>
              <a:rPr lang="en-US" b="1" dirty="0"/>
              <a:t>RESOURCES:</a:t>
            </a:r>
          </a:p>
          <a:p>
            <a:pPr lvl="0"/>
            <a:r>
              <a:rPr lang="en-US" dirty="0"/>
              <a:t>http://download.ceris.purdue.edu/file/2556</a:t>
            </a:r>
          </a:p>
          <a:p>
            <a:pPr lvl="0"/>
            <a:r>
              <a:rPr lang="en-US" dirty="0"/>
              <a:t>https://blog.invasive-species.org/2019/07/19/potential-slug-invasions-and-their-impact-on-uk-biosecurity-part-1/</a:t>
            </a:r>
          </a:p>
          <a:p>
            <a:pPr lvl="0"/>
            <a:r>
              <a:rPr lang="en-US" b="1" dirty="0"/>
              <a:t>Research publication about the species: Not required to read beforehand. </a:t>
            </a:r>
            <a:r>
              <a:rPr lang="en-US" dirty="0"/>
              <a:t>https://www.researchgate.net/publication/261975471_A_Newly_Introduced_and_Invasive_Land_Slug_in_Brazil_Meghimatium_pictum_Gastropoda_Philomycidae_from_China#:~:text=The%20land%20slug%20Meghimatium%20pictum%20%28Stoliczka%2C%201873%29%2C%20native,analysis%20of%20the%20cytochrome%20oxidase%20subunit%20I%2C%20COI.</a:t>
            </a:r>
          </a:p>
        </p:txBody>
      </p:sp>
      <p:sp>
        <p:nvSpPr>
          <p:cNvPr id="4" name="Slide Number Placeholder 3"/>
          <p:cNvSpPr>
            <a:spLocks noGrp="1"/>
          </p:cNvSpPr>
          <p:nvPr>
            <p:ph type="sldNum" sz="quarter" idx="10"/>
          </p:nvPr>
        </p:nvSpPr>
        <p:spPr/>
        <p:txBody>
          <a:bodyPr/>
          <a:lstStyle/>
          <a:p>
            <a:fld id="{21D0D7F5-E8C8-5E4B-9195-D6A3FAACD294}" type="slidenum">
              <a:rPr lang="en-US" smtClean="0"/>
              <a:t>14</a:t>
            </a:fld>
            <a:endParaRPr lang="en-US"/>
          </a:p>
        </p:txBody>
      </p:sp>
    </p:spTree>
    <p:extLst>
      <p:ext uri="{BB962C8B-B14F-4D97-AF65-F5344CB8AC3E}">
        <p14:creationId xmlns:p14="http://schemas.microsoft.com/office/powerpoint/2010/main" val="27809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Belocaulus </a:t>
            </a:r>
            <a:r>
              <a:rPr lang="en-US" b="1" i="0" dirty="0"/>
              <a:t>= Bey-low-call-us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Belocaulus angustipes </a:t>
            </a:r>
            <a:r>
              <a:rPr lang="en-US" b="1" i="0" dirty="0"/>
              <a:t>= Bey-low-call-us </a:t>
            </a:r>
            <a:r>
              <a:rPr lang="en-US" b="1" i="0" dirty="0" err="1"/>
              <a:t>ann</a:t>
            </a:r>
            <a:r>
              <a:rPr lang="en-US" b="1" i="0" dirty="0"/>
              <a:t>-</a:t>
            </a:r>
            <a:r>
              <a:rPr lang="en-US" b="1" i="0" dirty="0" err="1"/>
              <a:t>gus</a:t>
            </a:r>
            <a:r>
              <a:rPr lang="en-US" b="1" i="0" dirty="0"/>
              <a:t>-tips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dirty="0"/>
          </a:p>
          <a:p>
            <a:pPr lvl="0"/>
            <a:r>
              <a:rPr lang="en-US" dirty="0"/>
              <a:t>Photos contributed by TISI Citizens reporting their expansion in Texas. </a:t>
            </a:r>
          </a:p>
          <a:p>
            <a:pPr lvl="0"/>
            <a:r>
              <a:rPr lang="en-US" b="0" dirty="0"/>
              <a:t>	TISI is actively documenting the spread of this species in TX. </a:t>
            </a:r>
            <a:r>
              <a:rPr lang="en-US" b="1" dirty="0"/>
              <a:t>REPORT IT! Icon </a:t>
            </a:r>
            <a:r>
              <a:rPr lang="en-US" b="0" dirty="0"/>
              <a:t>links to our  webpage for more 	information on distribution and how to report it: </a:t>
            </a:r>
            <a:r>
              <a:rPr lang="en-US" dirty="0"/>
              <a:t>http://stoppinginvasives.org/home/database/</a:t>
            </a:r>
            <a:r>
              <a:rPr lang="en-US" dirty="0" err="1"/>
              <a:t>belocaulus-angustipes</a:t>
            </a:r>
            <a:endParaRPr lang="en-US" dirty="0"/>
          </a:p>
          <a:p>
            <a:pPr lvl="0"/>
            <a:endParaRPr lang="en-US" dirty="0"/>
          </a:p>
          <a:p>
            <a:pPr lvl="0"/>
            <a:r>
              <a:rPr lang="en-US" b="1" dirty="0"/>
              <a:t>Other Resources:</a:t>
            </a:r>
          </a:p>
          <a:p>
            <a:pPr lvl="0"/>
            <a:r>
              <a:rPr lang="en-US" dirty="0"/>
              <a:t>https://idtools.org/id/mollusc/factsheet.php?name=Veronicellidae:%20Belocaulus%20angustipes</a:t>
            </a:r>
          </a:p>
          <a:p>
            <a:pPr lvl="0"/>
            <a:r>
              <a:rPr lang="en-US" dirty="0"/>
              <a:t>http://download.ceris.purdue.edu/file/2550</a:t>
            </a:r>
          </a:p>
          <a:p>
            <a:pPr lvl="0"/>
            <a:r>
              <a:rPr lang="en-US" dirty="0"/>
              <a:t>https://entnemdept.ufl.edu/creatures/misc/gastro/slugs_of_florida.htm</a:t>
            </a:r>
          </a:p>
        </p:txBody>
      </p:sp>
      <p:sp>
        <p:nvSpPr>
          <p:cNvPr id="4" name="Slide Number Placeholder 3"/>
          <p:cNvSpPr>
            <a:spLocks noGrp="1"/>
          </p:cNvSpPr>
          <p:nvPr>
            <p:ph type="sldNum" sz="quarter" idx="10"/>
          </p:nvPr>
        </p:nvSpPr>
        <p:spPr/>
        <p:txBody>
          <a:bodyPr/>
          <a:lstStyle/>
          <a:p>
            <a:fld id="{21D0D7F5-E8C8-5E4B-9195-D6A3FAACD294}" type="slidenum">
              <a:rPr lang="en-US" smtClean="0"/>
              <a:t>15</a:t>
            </a:fld>
            <a:endParaRPr lang="en-US"/>
          </a:p>
        </p:txBody>
      </p:sp>
    </p:spTree>
    <p:extLst>
      <p:ext uri="{BB962C8B-B14F-4D97-AF65-F5344CB8AC3E}">
        <p14:creationId xmlns:p14="http://schemas.microsoft.com/office/powerpoint/2010/main" val="12670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r>
              <a:rPr lang="en-US" b="1" dirty="0"/>
              <a:t>PRONUNCIATION: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Sarasinula </a:t>
            </a:r>
            <a:r>
              <a:rPr lang="en-US" b="1" i="0" dirty="0"/>
              <a:t>= Sarah-sin-</a:t>
            </a:r>
            <a:r>
              <a:rPr lang="en-US" b="1" i="0" dirty="0" err="1"/>
              <a:t>oola</a:t>
            </a:r>
            <a:endParaRPr lang="en-US" b="1" i="0" dirty="0"/>
          </a:p>
          <a:p>
            <a:pPr lvl="0"/>
            <a:endParaRPr lang="en-US" b="1" dirty="0"/>
          </a:p>
          <a:p>
            <a:pPr lvl="0"/>
            <a:r>
              <a:rPr lang="en-US" dirty="0"/>
              <a:t>http://download.ceris.purdue.edu/file/2558</a:t>
            </a:r>
          </a:p>
          <a:p>
            <a:pPr lvl="0"/>
            <a:r>
              <a:rPr lang="en-US" dirty="0"/>
              <a:t>https://www.gbif.org/species/2293772</a:t>
            </a:r>
          </a:p>
          <a:p>
            <a:pPr lvl="0"/>
            <a:endParaRPr lang="en-US" dirty="0"/>
          </a:p>
          <a:p>
            <a:r>
              <a:rPr lang="en-US" b="1" dirty="0"/>
              <a:t>Second photo:  </a:t>
            </a:r>
            <a:r>
              <a:rPr lang="en-US" i="1" dirty="0">
                <a:hlinkClick r:id="rId3"/>
              </a:rPr>
              <a:t>Sarasinula plebeia </a:t>
            </a:r>
            <a:r>
              <a:rPr lang="en-US" dirty="0">
                <a:hlinkClick r:id="rId3"/>
              </a:rPr>
              <a:t>(</a:t>
            </a:r>
            <a:r>
              <a:rPr lang="en-US" dirty="0" err="1">
                <a:hlinkClick r:id="rId3"/>
              </a:rPr>
              <a:t>P.Fischer</a:t>
            </a:r>
            <a:r>
              <a:rPr lang="en-US" dirty="0">
                <a:hlinkClick r:id="rId3"/>
              </a:rPr>
              <a:t>, 1868) </a:t>
            </a:r>
            <a:r>
              <a:rPr lang="en-US" dirty="0"/>
              <a:t>Observed in Chinese Taipei by </a:t>
            </a:r>
            <a:r>
              <a:rPr lang="ja-JP" altLang="en-US" dirty="0"/>
              <a:t>周業偉 </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16</a:t>
            </a:fld>
            <a:endParaRPr lang="en-US"/>
          </a:p>
        </p:txBody>
      </p:sp>
    </p:spTree>
    <p:extLst>
      <p:ext uri="{BB962C8B-B14F-4D97-AF65-F5344CB8AC3E}">
        <p14:creationId xmlns:p14="http://schemas.microsoft.com/office/powerpoint/2010/main" val="393739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https://www.texasmonthly.com/travel/zebra-mussels-texas-lakes/</a:t>
            </a:r>
          </a:p>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17</a:t>
            </a:fld>
            <a:endParaRPr lang="en-US"/>
          </a:p>
        </p:txBody>
      </p:sp>
    </p:spTree>
    <p:extLst>
      <p:ext uri="{BB962C8B-B14F-4D97-AF65-F5344CB8AC3E}">
        <p14:creationId xmlns:p14="http://schemas.microsoft.com/office/powerpoint/2010/main" val="43029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r>
              <a:rPr lang="en-US" b="1" dirty="0"/>
              <a:t>PRONUNCIATION:</a:t>
            </a:r>
          </a:p>
          <a:p>
            <a:pPr lvl="0"/>
            <a:r>
              <a:rPr lang="en-US" b="1" dirty="0" err="1"/>
              <a:t>Dreissena</a:t>
            </a:r>
            <a:r>
              <a:rPr lang="en-US" b="1" dirty="0"/>
              <a:t> = </a:t>
            </a:r>
            <a:r>
              <a:rPr lang="en-US" b="0" dirty="0"/>
              <a:t>Dray-</a:t>
            </a:r>
            <a:r>
              <a:rPr lang="en-US" b="0" dirty="0" err="1"/>
              <a:t>sen</a:t>
            </a:r>
            <a:r>
              <a:rPr lang="en-US" b="0" dirty="0"/>
              <a:t>-a</a:t>
            </a:r>
          </a:p>
          <a:p>
            <a:pPr lvl="0"/>
            <a:endParaRPr lang="en-US" b="0" dirty="0"/>
          </a:p>
          <a:p>
            <a:pPr lvl="0"/>
            <a:r>
              <a:rPr lang="en-US" b="0" dirty="0"/>
              <a:t>Zebra Mussels are one of the most infamous invasive species because of their accidental introduction to the US through international trade. Because they went unnoticed, they were then spread by recreational boaters and fishermen. This is how it spread to 28 TX Lakes and </a:t>
            </a:r>
            <a:r>
              <a:rPr lang="en-US" b="1" dirty="0"/>
              <a:t>why CLEAN DRAIN DRY is so important. </a:t>
            </a:r>
            <a:r>
              <a:rPr lang="en-US" b="0" u="sng" dirty="0">
                <a:effectLst/>
              </a:rPr>
              <a:t>TPWD has instituted a $500 fine for people that are not properly cleaning their equipment when leaving lakes. </a:t>
            </a:r>
          </a:p>
          <a:p>
            <a:pPr lvl="0"/>
            <a:r>
              <a:rPr lang="en-US" b="0" dirty="0"/>
              <a:t>TISI, TPWD, USDA-APHIS and USGS are actively tracking this species. The </a:t>
            </a:r>
            <a:r>
              <a:rPr lang="en-US" b="1" dirty="0"/>
              <a:t>REPORT IT! icon </a:t>
            </a:r>
            <a:r>
              <a:rPr lang="en-US" b="0" dirty="0"/>
              <a:t>is linked to our reporting form: https://www.texasinvasives.org/action/report_detail.php?alert_id=2</a:t>
            </a:r>
          </a:p>
          <a:p>
            <a:pPr lvl="0"/>
            <a:r>
              <a:rPr lang="en-US" b="1" dirty="0"/>
              <a:t>PHOTOS: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Top-photo: </a:t>
            </a:r>
            <a:r>
              <a:rPr lang="en-US" b="0" dirty="0">
                <a:hlinkClick r:id="rId3"/>
              </a:rPr>
              <a:t>Amy Benson, U.S. Geological Survey, Bugwood.org </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Middle Photo: </a:t>
            </a:r>
            <a:r>
              <a:rPr lang="en-US" b="0" dirty="0">
                <a:hlinkClick r:id="rId4"/>
              </a:rPr>
              <a:t>Michael </a:t>
            </a:r>
            <a:r>
              <a:rPr lang="en-US" b="0" dirty="0" err="1">
                <a:hlinkClick r:id="rId4"/>
              </a:rPr>
              <a:t>Massimi</a:t>
            </a:r>
            <a:r>
              <a:rPr lang="en-US" b="0" dirty="0">
                <a:hlinkClick r:id="rId4"/>
              </a:rPr>
              <a:t>, Barataria-Terrebonne National Estuary Program, Bugwood.org </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Bottom Photo: </a:t>
            </a:r>
            <a:r>
              <a:rPr lang="en-US" b="0" dirty="0">
                <a:hlinkClick r:id="rId5"/>
              </a:rPr>
              <a:t>Whitney </a:t>
            </a:r>
            <a:r>
              <a:rPr lang="en-US" b="0" dirty="0" err="1">
                <a:hlinkClick r:id="rId5"/>
              </a:rPr>
              <a:t>Cranshaw</a:t>
            </a:r>
            <a:r>
              <a:rPr lang="en-US" b="0" dirty="0">
                <a:hlinkClick r:id="rId5"/>
              </a:rPr>
              <a:t>, Colorado State University, Bugwood.org </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https://www.texasinvasives.org/animal_database/detail.php?symbol=10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https://www.fws.gov/fisheries/ANS/zebra-mussel.html</a:t>
            </a:r>
          </a:p>
          <a:p>
            <a:pPr lvl="0"/>
            <a:r>
              <a:rPr lang="en-US" b="0" dirty="0"/>
              <a:t>https://www.nps.gov/articles/zebra-mussels.htm</a:t>
            </a:r>
          </a:p>
          <a:p>
            <a:pPr lvl="0"/>
            <a:r>
              <a:rPr lang="en-US" b="0" dirty="0"/>
              <a:t>https://www.invasivespeciesinfo.gov/aquatic/invertebrates/zebra-mussel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https://www.texasmonthly.com/travel/zebra-mussels-texas-lakes/</a:t>
            </a:r>
          </a:p>
          <a:p>
            <a:pPr lvl="0"/>
            <a:r>
              <a:rPr lang="en-US" b="1" dirty="0"/>
              <a:t>ECONOMIC DATA: </a:t>
            </a:r>
            <a:r>
              <a:rPr lang="en-US" dirty="0"/>
              <a:t>$3.1 Billion over 10 years: https://2001-2009.state.gov/g/oes/ocns/inv/cs/2304.htm</a:t>
            </a:r>
          </a:p>
        </p:txBody>
      </p:sp>
      <p:sp>
        <p:nvSpPr>
          <p:cNvPr id="4" name="Slide Number Placeholder 3"/>
          <p:cNvSpPr>
            <a:spLocks noGrp="1"/>
          </p:cNvSpPr>
          <p:nvPr>
            <p:ph type="sldNum" sz="quarter" idx="10"/>
          </p:nvPr>
        </p:nvSpPr>
        <p:spPr/>
        <p:txBody>
          <a:bodyPr/>
          <a:lstStyle/>
          <a:p>
            <a:fld id="{21D0D7F5-E8C8-5E4B-9195-D6A3FAACD294}" type="slidenum">
              <a:rPr lang="en-US" smtClean="0"/>
              <a:t>18</a:t>
            </a:fld>
            <a:endParaRPr lang="en-US"/>
          </a:p>
        </p:txBody>
      </p:sp>
    </p:spTree>
    <p:extLst>
      <p:ext uri="{BB962C8B-B14F-4D97-AF65-F5344CB8AC3E}">
        <p14:creationId xmlns:p14="http://schemas.microsoft.com/office/powerpoint/2010/main" val="75092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PRONUNCIATION: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Limax </a:t>
            </a:r>
            <a:r>
              <a:rPr lang="en-US" b="1" i="0" dirty="0"/>
              <a:t>= Lie-max</a:t>
            </a:r>
            <a:endParaRPr lang="en-US" b="1" i="1" dirty="0"/>
          </a:p>
          <a:p>
            <a:endParaRPr lang="en-US" dirty="0"/>
          </a:p>
          <a:p>
            <a:r>
              <a:rPr lang="en-US" dirty="0"/>
              <a:t>Both species are found throughout Texas, and we strongly encourage disposal. These slugs are the perfect example of an invasive species adapting and being able to help a native parasite</a:t>
            </a:r>
            <a:r>
              <a:rPr lang="en-US" baseline="0" dirty="0"/>
              <a:t> spread even farther. </a:t>
            </a:r>
          </a:p>
          <a:p>
            <a:endParaRPr lang="en-US" baseline="0" dirty="0"/>
          </a:p>
          <a:p>
            <a:r>
              <a:rPr lang="en-US" i="1" baseline="0" dirty="0"/>
              <a:t>Limax flavus</a:t>
            </a:r>
            <a:r>
              <a:rPr lang="en-US" baseline="0" dirty="0"/>
              <a:t>-https://commons.wikimedia.org/wiki/File:Limax_flavus_Piazzo_03.jpg</a:t>
            </a:r>
          </a:p>
          <a:p>
            <a:r>
              <a:rPr lang="en-US" i="1" baseline="0" dirty="0"/>
              <a:t>Limax maximus - </a:t>
            </a:r>
            <a:r>
              <a:rPr lang="en-US" i="0" baseline="0" dirty="0"/>
              <a:t>https://commons.wikimedia.org/wiki/File:Leopard_Slug_(Limax_maximus)_-_Oslo,_Norway_2020-09-13.jpg</a:t>
            </a:r>
          </a:p>
          <a:p>
            <a:r>
              <a:rPr lang="en-US" i="1" baseline="0" dirty="0"/>
              <a:t>Maximus with clear eggs-</a:t>
            </a:r>
            <a:r>
              <a:rPr lang="en-US" i="0" baseline="0" dirty="0"/>
              <a:t>https://commons.wikimedia.org/wiki/File:Tigerschnegel_Eiablage.jpg</a:t>
            </a:r>
          </a:p>
          <a:p>
            <a:r>
              <a:rPr lang="en-US" b="1" baseline="0" dirty="0"/>
              <a:t>RESOURCES:</a:t>
            </a:r>
          </a:p>
          <a:p>
            <a:r>
              <a:rPr lang="en-US" dirty="0"/>
              <a:t>http://stoppinginvasives.org/home/database/limax-flavus</a:t>
            </a:r>
            <a:endParaRPr lang="en-US" baseline="0" dirty="0"/>
          </a:p>
          <a:p>
            <a:r>
              <a:rPr lang="en-US" dirty="0"/>
              <a:t>http://stoppinginvasives.org/home/database/limax-maximus</a:t>
            </a:r>
          </a:p>
          <a:p>
            <a:r>
              <a:rPr lang="en-US" dirty="0"/>
              <a:t>https://idtools.org/id/mollusc/factsheet.php?name=Limacus%20flavus</a:t>
            </a:r>
          </a:p>
          <a:p>
            <a:r>
              <a:rPr lang="en-US" dirty="0"/>
              <a:t>https://www.gbif.org/species/2295442</a:t>
            </a:r>
          </a:p>
          <a:p>
            <a:r>
              <a:rPr lang="en-US" dirty="0"/>
              <a:t>https://idtools.org/id/mollusc/factsheet.php?name=Limax%20maximus</a:t>
            </a:r>
          </a:p>
          <a:p>
            <a:r>
              <a:rPr lang="en-US" dirty="0"/>
              <a:t>https://www.gbif.org/species/2295438</a:t>
            </a:r>
          </a:p>
        </p:txBody>
      </p:sp>
      <p:sp>
        <p:nvSpPr>
          <p:cNvPr id="4" name="Slide Number Placeholder 3"/>
          <p:cNvSpPr>
            <a:spLocks noGrp="1"/>
          </p:cNvSpPr>
          <p:nvPr>
            <p:ph type="sldNum" sz="quarter" idx="10"/>
          </p:nvPr>
        </p:nvSpPr>
        <p:spPr/>
        <p:txBody>
          <a:bodyPr/>
          <a:lstStyle/>
          <a:p>
            <a:fld id="{4CF46083-141B-49B8-8777-93DC20114D89}" type="slidenum">
              <a:rPr lang="en-US" smtClean="0"/>
              <a:t>19</a:t>
            </a:fld>
            <a:endParaRPr lang="en-US"/>
          </a:p>
        </p:txBody>
      </p:sp>
    </p:spTree>
    <p:extLst>
      <p:ext uri="{BB962C8B-B14F-4D97-AF65-F5344CB8AC3E}">
        <p14:creationId xmlns:p14="http://schemas.microsoft.com/office/powerpoint/2010/main" val="273100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0D7F5-E8C8-5E4B-9195-D6A3FAACD294}" type="slidenum">
              <a:rPr lang="en-US" smtClean="0"/>
              <a:t>2</a:t>
            </a:fld>
            <a:endParaRPr lang="en-US" dirty="0"/>
          </a:p>
        </p:txBody>
      </p:sp>
    </p:spTree>
    <p:extLst>
      <p:ext uri="{BB962C8B-B14F-4D97-AF65-F5344CB8AC3E}">
        <p14:creationId xmlns:p14="http://schemas.microsoft.com/office/powerpoint/2010/main" val="329866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PRONUNCIATION: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Pomacea</a:t>
            </a:r>
            <a:r>
              <a:rPr lang="en-US" b="1" i="0" dirty="0"/>
              <a:t>= Poe-may-see-uh</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Apple snails have spread through the US because of the pet/aquarium trade and subsequent “dumps” when people move or change interests. </a:t>
            </a:r>
            <a:r>
              <a:rPr lang="en-US" b="1" dirty="0"/>
              <a:t>Beside</a:t>
            </a:r>
            <a:r>
              <a:rPr lang="en-US" b="1" baseline="0" dirty="0"/>
              <a:t>s the Giant African Snail, t</a:t>
            </a:r>
            <a:r>
              <a:rPr lang="en-US" b="1" dirty="0"/>
              <a:t>his snail</a:t>
            </a:r>
            <a:r>
              <a:rPr lang="en-US" b="1" baseline="0" dirty="0"/>
              <a:t> seems to be</a:t>
            </a:r>
            <a:r>
              <a:rPr lang="en-US" b="1" dirty="0"/>
              <a:t> </a:t>
            </a:r>
            <a:r>
              <a:rPr lang="en-US" b="1" baseline="0" dirty="0"/>
              <a:t>one of the most successful carriers of the Rat Lungworm.</a:t>
            </a:r>
          </a:p>
          <a:p>
            <a:r>
              <a:rPr lang="en-US" b="0" dirty="0"/>
              <a:t>They are VERY hard to eradicate once well-established so it is very important to manage any that you see (removal strategies will be discussed in a couple slides).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TISI, TPWD and USGS are actively tracking this species. The </a:t>
            </a:r>
            <a:r>
              <a:rPr lang="en-US" b="1" dirty="0"/>
              <a:t>REPORT IT! icon </a:t>
            </a:r>
            <a:r>
              <a:rPr lang="en-US" b="0" dirty="0"/>
              <a:t>is linked to our reporting form: https://www.texasinvasives.org/action/report_detail.php?alert_id=20</a:t>
            </a:r>
          </a:p>
          <a:p>
            <a:endParaRPr lang="en-US" b="0" dirty="0"/>
          </a:p>
          <a:p>
            <a:endParaRPr lang="en-US" b="1" baseline="0" dirty="0"/>
          </a:p>
          <a:p>
            <a:r>
              <a:rPr lang="en-US" b="1" baseline="0" dirty="0"/>
              <a:t>RESOURCES:</a:t>
            </a:r>
          </a:p>
          <a:p>
            <a:r>
              <a:rPr lang="en-US" b="0" baseline="0" dirty="0"/>
              <a:t>http://stoppinginvasives.org/home/database/pomacea-maculata</a:t>
            </a:r>
          </a:p>
          <a:p>
            <a:r>
              <a:rPr lang="en-US" b="0" baseline="0" dirty="0"/>
              <a:t>https://nas.er.usgs.gov/queries/FactSheet.aspx?SpeciesID=2633</a:t>
            </a:r>
          </a:p>
          <a:p>
            <a:r>
              <a:rPr lang="en-US" b="0" baseline="0" dirty="0"/>
              <a:t>https://www.fwgna.org/species/ampullariidae/p_insularum.html</a:t>
            </a:r>
          </a:p>
          <a:p>
            <a:r>
              <a:rPr lang="en-US" b="0" baseline="0" dirty="0"/>
              <a:t>https://invasions.si.edu/nemesis/species_summary/-503#:~:text=Pomacea%20maculata%20is%20a%20large%20freshwater%20snail%20commonly,freshwater%20regions%20of%20Florida%2C%20Alabama%2C%20Louisiana%2C%20and%20Texas.</a:t>
            </a:r>
          </a:p>
          <a:p>
            <a:endParaRPr lang="en-US" b="1" baseline="0" dirty="0"/>
          </a:p>
          <a:p>
            <a:r>
              <a:rPr lang="en-US" b="1" baseline="0" dirty="0"/>
              <a:t>PHOTOS:</a:t>
            </a:r>
          </a:p>
          <a:p>
            <a:r>
              <a:rPr lang="en-US" b="1" baseline="0" dirty="0"/>
              <a:t>Snails underwater: </a:t>
            </a:r>
            <a:r>
              <a:rPr lang="en-US" dirty="0"/>
              <a:t>Jess Van Dyke, Snail Busters, LLC, Bugwood.org though Wikimedia Commons.</a:t>
            </a:r>
          </a:p>
          <a:p>
            <a:r>
              <a:rPr lang="en-US" b="1" dirty="0"/>
              <a:t>Snail laying eggs: </a:t>
            </a:r>
            <a:r>
              <a:rPr lang="en-US" b="0" dirty="0" err="1"/>
              <a:t>Jpatokal</a:t>
            </a:r>
            <a:r>
              <a:rPr lang="en-US" b="0" dirty="0"/>
              <a:t> via Wikimedia Commons </a:t>
            </a:r>
          </a:p>
        </p:txBody>
      </p:sp>
      <p:sp>
        <p:nvSpPr>
          <p:cNvPr id="4" name="Slide Number Placeholder 3"/>
          <p:cNvSpPr>
            <a:spLocks noGrp="1"/>
          </p:cNvSpPr>
          <p:nvPr>
            <p:ph type="sldNum" sz="quarter" idx="10"/>
          </p:nvPr>
        </p:nvSpPr>
        <p:spPr/>
        <p:txBody>
          <a:bodyPr/>
          <a:lstStyle/>
          <a:p>
            <a:fld id="{4CF46083-141B-49B8-8777-93DC20114D89}" type="slidenum">
              <a:rPr lang="en-US" smtClean="0"/>
              <a:t>20</a:t>
            </a:fld>
            <a:endParaRPr lang="en-US"/>
          </a:p>
        </p:txBody>
      </p:sp>
    </p:spTree>
    <p:extLst>
      <p:ext uri="{BB962C8B-B14F-4D97-AF65-F5344CB8AC3E}">
        <p14:creationId xmlns:p14="http://schemas.microsoft.com/office/powerpoint/2010/main" val="656423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RESOURCES:</a:t>
            </a:r>
          </a:p>
          <a:p>
            <a:r>
              <a:rPr lang="en-US" dirty="0"/>
              <a:t>http://stoppinginvasives.org/home/database/melanoides-tuberculata</a:t>
            </a:r>
          </a:p>
          <a:p>
            <a:r>
              <a:rPr lang="en-US" dirty="0"/>
              <a:t>https://pubs.usgs.gov/fs/2008/3006/pdf/fs2008-3006.pdf</a:t>
            </a:r>
          </a:p>
          <a:p>
            <a:r>
              <a:rPr lang="en-US" dirty="0"/>
              <a:t>http://smmercury.com/2012/01/25/invasive-snail-parasite-threaten-central-texas-fish-stocks/</a:t>
            </a:r>
          </a:p>
          <a:p>
            <a:r>
              <a:rPr lang="en-US" dirty="0"/>
              <a:t>https://nas.er.usgs.gov/queries/FactSheet.aspx?SpeciesID=1037</a:t>
            </a:r>
          </a:p>
          <a:p>
            <a:r>
              <a:rPr lang="en-US" dirty="0"/>
              <a:t>https://www.gbif.org/species/4362965</a:t>
            </a:r>
          </a:p>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PHOTOS: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hlinkClick r:id="rId3"/>
              </a:rPr>
              <a:t>Amy Benson, U.S. Geological Survey, Bugwood.org </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https://www.animalspot.net/melanoides-tuberculata.html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Thomas Herman, https://www.inaturalist.org/photos/125553867</a:t>
            </a:r>
          </a:p>
          <a:p>
            <a:endParaRPr lang="en-US" b="1" dirty="0"/>
          </a:p>
        </p:txBody>
      </p:sp>
      <p:sp>
        <p:nvSpPr>
          <p:cNvPr id="4" name="Slide Number Placeholder 3"/>
          <p:cNvSpPr>
            <a:spLocks noGrp="1"/>
          </p:cNvSpPr>
          <p:nvPr>
            <p:ph type="sldNum" sz="quarter" idx="10"/>
          </p:nvPr>
        </p:nvSpPr>
        <p:spPr/>
        <p:txBody>
          <a:bodyPr/>
          <a:lstStyle/>
          <a:p>
            <a:fld id="{4CF46083-141B-49B8-8777-93DC20114D89}" type="slidenum">
              <a:rPr lang="en-US" smtClean="0"/>
              <a:t>21</a:t>
            </a:fld>
            <a:endParaRPr lang="en-US"/>
          </a:p>
        </p:txBody>
      </p:sp>
    </p:spTree>
    <p:extLst>
      <p:ext uri="{BB962C8B-B14F-4D97-AF65-F5344CB8AC3E}">
        <p14:creationId xmlns:p14="http://schemas.microsoft.com/office/powerpoint/2010/main" val="3341827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PRONUNCIATION:</a:t>
            </a:r>
          </a:p>
          <a:p>
            <a:r>
              <a:rPr lang="en-US" b="0" i="1" dirty="0" err="1"/>
              <a:t>Platydemus</a:t>
            </a:r>
            <a:r>
              <a:rPr lang="en-US" b="0" i="1" dirty="0"/>
              <a:t> = </a:t>
            </a:r>
            <a:r>
              <a:rPr lang="en-US" b="0" i="0" dirty="0" err="1"/>
              <a:t>Pla</a:t>
            </a:r>
            <a:r>
              <a:rPr lang="en-US" b="0" i="0" dirty="0"/>
              <a:t>-tee-</a:t>
            </a:r>
            <a:r>
              <a:rPr lang="en-US" b="0" i="0" dirty="0" err="1"/>
              <a:t>deh</a:t>
            </a:r>
            <a:r>
              <a:rPr lang="en-US" b="0" i="0" dirty="0"/>
              <a:t>-muss</a:t>
            </a:r>
          </a:p>
          <a:p>
            <a:r>
              <a:rPr lang="en-US" b="0" i="1" dirty="0" err="1"/>
              <a:t>Manokwari</a:t>
            </a:r>
            <a:r>
              <a:rPr lang="en-US" b="0" i="1" dirty="0"/>
              <a:t> = </a:t>
            </a:r>
            <a:r>
              <a:rPr lang="en-US" b="0" i="0" dirty="0"/>
              <a:t>Ma-no-ka-war-eye</a:t>
            </a:r>
          </a:p>
          <a:p>
            <a:endParaRPr lang="en-US" b="0" i="0" dirty="0"/>
          </a:p>
          <a:p>
            <a:r>
              <a:rPr lang="en-US" b="0" i="0" dirty="0"/>
              <a:t>The new Guinea flatworm is a predatory land flatworm that can also spread Angiostrongylus parasites. In the Pacific Islands and Hawaii is has shown destroyed many native mollusk and invertebrate populations. This trend is being noticed in urban, suburban and rural gardens throughout the States it is established. TISI considers this flatworm well-established in the Austin, Corpus Christi, Houston, Dallas, Fort Worth and San Antonio metropolitan areas, surrounding townships and counties. </a:t>
            </a:r>
            <a:r>
              <a:rPr lang="en-US" b="1" i="0" dirty="0"/>
              <a:t>DO NOT CUT UP! It can regenerate from segments </a:t>
            </a:r>
            <a:r>
              <a:rPr lang="en-US" b="0" i="0" dirty="0"/>
              <a:t>because flatworms do not require sexual reproduction to grow.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TISI is actively documenting the spread of this species in TX. Go to our webpage for more information on distribution, management and how to report it </a:t>
            </a:r>
            <a:r>
              <a:rPr lang="en-US" b="0" dirty="0"/>
              <a:t>http://www.tsusinvasives.org/home/database/platydemus-manokwari</a:t>
            </a:r>
          </a:p>
          <a:p>
            <a:endParaRPr lang="en-US" b="0" i="1" dirty="0"/>
          </a:p>
          <a:p>
            <a:r>
              <a:rPr lang="en-US" b="1" dirty="0"/>
              <a:t>PHOTOS:</a:t>
            </a:r>
          </a:p>
          <a:p>
            <a:r>
              <a:rPr lang="en-US" b="1" dirty="0"/>
              <a:t>Flatworm:</a:t>
            </a:r>
            <a:r>
              <a:rPr lang="en-US" dirty="0"/>
              <a:t> https://doi.org/10.7717/peerj.297/fig-1</a:t>
            </a:r>
          </a:p>
          <a:p>
            <a:r>
              <a:rPr lang="en-US" b="1" dirty="0"/>
              <a:t>Second flatworm: </a:t>
            </a:r>
            <a:r>
              <a:rPr lang="en-US" dirty="0"/>
              <a:t>Submitted by TISI Citizen Scientist</a:t>
            </a:r>
          </a:p>
          <a:p>
            <a:r>
              <a:rPr lang="en-US" b="1" dirty="0"/>
              <a:t>Flatworm eating a snail: </a:t>
            </a:r>
            <a:r>
              <a:rPr lang="en-US" dirty="0"/>
              <a:t>https://doi.org/10.7717/peerj.297/fig-5</a:t>
            </a:r>
          </a:p>
          <a:p>
            <a:endParaRPr lang="en-US" dirty="0"/>
          </a:p>
          <a:p>
            <a:r>
              <a:rPr lang="en-US" b="1" dirty="0"/>
              <a:t>RESOURCES: </a:t>
            </a:r>
          </a:p>
          <a:p>
            <a:r>
              <a:rPr lang="en-US" b="0" dirty="0"/>
              <a:t>https://blogs.ifas.ufl.edu/indianriverco/2018/07/23/invasive-alert-meet-the-new-guinea-flatworm/</a:t>
            </a:r>
          </a:p>
          <a:p>
            <a:r>
              <a:rPr lang="en-US" b="0" dirty="0"/>
              <a:t>https://discover.pbcgov.org/coextension/agriculture/pdf/New%20Guinea%20flatworm%20factsheet.pdf</a:t>
            </a:r>
          </a:p>
          <a:p>
            <a:r>
              <a:rPr lang="en-US" b="0" dirty="0"/>
              <a:t>https://www.ksat.com/news/local/2020/08/03/invasive-worm-spotted-in-san-antonio-area-could-carry-rat-lungworm-parasite/</a:t>
            </a:r>
          </a:p>
        </p:txBody>
      </p:sp>
      <p:sp>
        <p:nvSpPr>
          <p:cNvPr id="4" name="Slide Number Placeholder 3"/>
          <p:cNvSpPr>
            <a:spLocks noGrp="1"/>
          </p:cNvSpPr>
          <p:nvPr>
            <p:ph type="sldNum" sz="quarter" idx="10"/>
          </p:nvPr>
        </p:nvSpPr>
        <p:spPr/>
        <p:txBody>
          <a:bodyPr/>
          <a:lstStyle/>
          <a:p>
            <a:fld id="{4CF46083-141B-49B8-8777-93DC20114D89}" type="slidenum">
              <a:rPr lang="en-US" smtClean="0"/>
              <a:t>22</a:t>
            </a:fld>
            <a:endParaRPr lang="en-US"/>
          </a:p>
        </p:txBody>
      </p:sp>
    </p:spTree>
    <p:extLst>
      <p:ext uri="{BB962C8B-B14F-4D97-AF65-F5344CB8AC3E}">
        <p14:creationId xmlns:p14="http://schemas.microsoft.com/office/powerpoint/2010/main" val="2500387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46083-141B-49B8-8777-93DC20114D89}" type="slidenum">
              <a:rPr lang="en-US" smtClean="0"/>
              <a:t>23</a:t>
            </a:fld>
            <a:endParaRPr lang="en-US"/>
          </a:p>
        </p:txBody>
      </p:sp>
    </p:spTree>
    <p:extLst>
      <p:ext uri="{BB962C8B-B14F-4D97-AF65-F5344CB8AC3E}">
        <p14:creationId xmlns:p14="http://schemas.microsoft.com/office/powerpoint/2010/main" val="100942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24</a:t>
            </a:fld>
            <a:endParaRPr lang="en-US"/>
          </a:p>
        </p:txBody>
      </p:sp>
    </p:spTree>
    <p:extLst>
      <p:ext uri="{BB962C8B-B14F-4D97-AF65-F5344CB8AC3E}">
        <p14:creationId xmlns:p14="http://schemas.microsoft.com/office/powerpoint/2010/main" val="2357522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r>
              <a:rPr lang="en-US" dirty="0"/>
              <a:t>As mentioned in the Zebra Mussel introduction- cleaning boating equipment is vital to prevent the spread of invasive aquatic species like Zebra &amp; Quagga Mussels and Giant Salvinia.</a:t>
            </a:r>
          </a:p>
        </p:txBody>
      </p:sp>
      <p:sp>
        <p:nvSpPr>
          <p:cNvPr id="4" name="Slide Number Placeholder 3"/>
          <p:cNvSpPr>
            <a:spLocks noGrp="1"/>
          </p:cNvSpPr>
          <p:nvPr>
            <p:ph type="sldNum" sz="quarter" idx="10"/>
          </p:nvPr>
        </p:nvSpPr>
        <p:spPr/>
        <p:txBody>
          <a:bodyPr/>
          <a:lstStyle/>
          <a:p>
            <a:fld id="{21D0D7F5-E8C8-5E4B-9195-D6A3FAACD294}" type="slidenum">
              <a:rPr lang="en-US" smtClean="0"/>
              <a:t>25</a:t>
            </a:fld>
            <a:endParaRPr lang="en-US"/>
          </a:p>
        </p:txBody>
      </p:sp>
    </p:spTree>
    <p:extLst>
      <p:ext uri="{BB962C8B-B14F-4D97-AF65-F5344CB8AC3E}">
        <p14:creationId xmlns:p14="http://schemas.microsoft.com/office/powerpoint/2010/main" val="2718754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“Releasing animals into the wild” is how Apple Snails were introduced into the US and how Florida go its HUGE Python problem.  </a:t>
            </a:r>
          </a:p>
          <a:p>
            <a:pPr lvl="0"/>
            <a:endParaRPr lang="en-US" dirty="0"/>
          </a:p>
          <a:p>
            <a:pPr lvl="0"/>
            <a:r>
              <a:rPr lang="en-US" dirty="0"/>
              <a:t>If  you go fishing- are you dumping bait fish? Worms? </a:t>
            </a:r>
          </a:p>
        </p:txBody>
      </p:sp>
      <p:sp>
        <p:nvSpPr>
          <p:cNvPr id="4" name="Slide Number Placeholder 3"/>
          <p:cNvSpPr>
            <a:spLocks noGrp="1"/>
          </p:cNvSpPr>
          <p:nvPr>
            <p:ph type="sldNum" sz="quarter" idx="10"/>
          </p:nvPr>
        </p:nvSpPr>
        <p:spPr/>
        <p:txBody>
          <a:bodyPr/>
          <a:lstStyle/>
          <a:p>
            <a:fld id="{21D0D7F5-E8C8-5E4B-9195-D6A3FAACD294}" type="slidenum">
              <a:rPr lang="en-US" smtClean="0"/>
              <a:t>26</a:t>
            </a:fld>
            <a:endParaRPr lang="en-US"/>
          </a:p>
        </p:txBody>
      </p:sp>
    </p:spTree>
    <p:extLst>
      <p:ext uri="{BB962C8B-B14F-4D97-AF65-F5344CB8AC3E}">
        <p14:creationId xmlns:p14="http://schemas.microsoft.com/office/powerpoint/2010/main" val="926256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r>
              <a:rPr lang="en-US" dirty="0"/>
              <a:t>Just like you should clean your boats and aquatic equipment this is equally important in terrestrial settings. </a:t>
            </a:r>
          </a:p>
          <a:p>
            <a:pPr lvl="0"/>
            <a:r>
              <a:rPr lang="en-US" dirty="0"/>
              <a:t>	Clean farm equipment in between fields</a:t>
            </a:r>
          </a:p>
          <a:p>
            <a:pPr lvl="0"/>
            <a:r>
              <a:rPr lang="en-US" dirty="0"/>
              <a:t>	Clean hiking equipment when you camp</a:t>
            </a:r>
          </a:p>
          <a:p>
            <a:pPr lvl="0"/>
            <a:r>
              <a:rPr lang="en-US" dirty="0"/>
              <a:t>	Keep your firewood local!</a:t>
            </a:r>
          </a:p>
        </p:txBody>
      </p:sp>
      <p:sp>
        <p:nvSpPr>
          <p:cNvPr id="4" name="Slide Number Placeholder 3"/>
          <p:cNvSpPr>
            <a:spLocks noGrp="1"/>
          </p:cNvSpPr>
          <p:nvPr>
            <p:ph type="sldNum" sz="quarter" idx="10"/>
          </p:nvPr>
        </p:nvSpPr>
        <p:spPr/>
        <p:txBody>
          <a:bodyPr/>
          <a:lstStyle/>
          <a:p>
            <a:fld id="{21D0D7F5-E8C8-5E4B-9195-D6A3FAACD294}" type="slidenum">
              <a:rPr lang="en-US" smtClean="0"/>
              <a:t>27</a:t>
            </a:fld>
            <a:endParaRPr lang="en-US"/>
          </a:p>
        </p:txBody>
      </p:sp>
    </p:spTree>
    <p:extLst>
      <p:ext uri="{BB962C8B-B14F-4D97-AF65-F5344CB8AC3E}">
        <p14:creationId xmlns:p14="http://schemas.microsoft.com/office/powerpoint/2010/main" val="4252366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r>
              <a:rPr lang="en-US" b="1" dirty="0"/>
              <a:t>ECONOMIC DATA:</a:t>
            </a:r>
          </a:p>
          <a:p>
            <a:pPr lvl="0"/>
            <a:r>
              <a:rPr lang="en-US" b="1" dirty="0"/>
              <a:t>$5 Billion estimate: </a:t>
            </a:r>
            <a:r>
              <a:rPr lang="en-US" dirty="0"/>
              <a:t>https://web.archive.org/web/20140508224713/http://www.dgif.virginia.gov/wildlife/zebramussels.asp</a:t>
            </a:r>
          </a:p>
          <a:p>
            <a:pPr lvl="0"/>
            <a:r>
              <a:rPr lang="en-US" b="1" dirty="0"/>
              <a:t>African Snail eradication costs: </a:t>
            </a:r>
            <a:r>
              <a:rPr lang="en-US" b="0" dirty="0"/>
              <a:t>https://www.aphis.usda.gov/aphis/resources/pests-diseases/hungry-pests/the-threat/giant-african-snail/giant-african-snail</a:t>
            </a:r>
          </a:p>
          <a:p>
            <a:pPr lvl="0"/>
            <a:r>
              <a:rPr lang="en-US" b="1" dirty="0"/>
              <a:t>Apple snail cost: </a:t>
            </a:r>
            <a:r>
              <a:rPr lang="en-US" dirty="0"/>
              <a:t>https://blog.invasive-species.org/2021/09/13/apple-snail-the-threat-and-potential-economic-impacts-on-east-africa/</a:t>
            </a:r>
          </a:p>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28</a:t>
            </a:fld>
            <a:endParaRPr lang="en-US"/>
          </a:p>
        </p:txBody>
      </p:sp>
    </p:spTree>
    <p:extLst>
      <p:ext uri="{BB962C8B-B14F-4D97-AF65-F5344CB8AC3E}">
        <p14:creationId xmlns:p14="http://schemas.microsoft.com/office/powerpoint/2010/main" val="249174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29</a:t>
            </a:fld>
            <a:endParaRPr lang="en-US"/>
          </a:p>
        </p:txBody>
      </p:sp>
    </p:spTree>
    <p:extLst>
      <p:ext uri="{BB962C8B-B14F-4D97-AF65-F5344CB8AC3E}">
        <p14:creationId xmlns:p14="http://schemas.microsoft.com/office/powerpoint/2010/main" val="267555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3</a:t>
            </a:fld>
            <a:endParaRPr lang="en-US" dirty="0"/>
          </a:p>
        </p:txBody>
      </p:sp>
    </p:spTree>
    <p:extLst>
      <p:ext uri="{BB962C8B-B14F-4D97-AF65-F5344CB8AC3E}">
        <p14:creationId xmlns:p14="http://schemas.microsoft.com/office/powerpoint/2010/main" val="3119295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Next we’ll discuss how YOU can help prevent the spread of invasives.</a:t>
            </a:r>
          </a:p>
        </p:txBody>
      </p:sp>
      <p:sp>
        <p:nvSpPr>
          <p:cNvPr id="4" name="Slide Number Placeholder 3"/>
          <p:cNvSpPr>
            <a:spLocks noGrp="1"/>
          </p:cNvSpPr>
          <p:nvPr>
            <p:ph type="sldNum" sz="quarter" idx="10"/>
          </p:nvPr>
        </p:nvSpPr>
        <p:spPr/>
        <p:txBody>
          <a:bodyPr/>
          <a:lstStyle/>
          <a:p>
            <a:fld id="{21D0D7F5-E8C8-5E4B-9195-D6A3FAACD294}" type="slidenum">
              <a:rPr lang="en-US" smtClean="0"/>
              <a:t>30</a:t>
            </a:fld>
            <a:endParaRPr lang="en-US"/>
          </a:p>
        </p:txBody>
      </p:sp>
    </p:spTree>
    <p:extLst>
      <p:ext uri="{BB962C8B-B14F-4D97-AF65-F5344CB8AC3E}">
        <p14:creationId xmlns:p14="http://schemas.microsoft.com/office/powerpoint/2010/main" val="129258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dirty="0"/>
              <a:t>Price = $50 Billion Dollars</a:t>
            </a:r>
          </a:p>
        </p:txBody>
      </p:sp>
      <p:sp>
        <p:nvSpPr>
          <p:cNvPr id="4" name="Slide Number Placeholder 3"/>
          <p:cNvSpPr>
            <a:spLocks noGrp="1"/>
          </p:cNvSpPr>
          <p:nvPr>
            <p:ph type="sldNum" sz="quarter" idx="10"/>
          </p:nvPr>
        </p:nvSpPr>
        <p:spPr/>
        <p:txBody>
          <a:bodyPr/>
          <a:lstStyle/>
          <a:p>
            <a:fld id="{21D0D7F5-E8C8-5E4B-9195-D6A3FAACD294}" type="slidenum">
              <a:rPr lang="en-US" smtClean="0"/>
              <a:t>4</a:t>
            </a:fld>
            <a:endParaRPr lang="en-US" dirty="0"/>
          </a:p>
        </p:txBody>
      </p:sp>
    </p:spTree>
    <p:extLst>
      <p:ext uri="{BB962C8B-B14F-4D97-AF65-F5344CB8AC3E}">
        <p14:creationId xmlns:p14="http://schemas.microsoft.com/office/powerpoint/2010/main" val="33869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dirty="0"/>
              <a:t>Price = 100 Million Annually</a:t>
            </a:r>
          </a:p>
        </p:txBody>
      </p:sp>
      <p:sp>
        <p:nvSpPr>
          <p:cNvPr id="4" name="Slide Number Placeholder 3"/>
          <p:cNvSpPr>
            <a:spLocks noGrp="1"/>
          </p:cNvSpPr>
          <p:nvPr>
            <p:ph type="sldNum" sz="quarter" idx="10"/>
          </p:nvPr>
        </p:nvSpPr>
        <p:spPr/>
        <p:txBody>
          <a:bodyPr/>
          <a:lstStyle/>
          <a:p>
            <a:fld id="{21D0D7F5-E8C8-5E4B-9195-D6A3FAACD294}" type="slidenum">
              <a:rPr lang="en-US" smtClean="0"/>
              <a:t>5</a:t>
            </a:fld>
            <a:endParaRPr lang="en-US" dirty="0"/>
          </a:p>
        </p:txBody>
      </p:sp>
    </p:spTree>
    <p:extLst>
      <p:ext uri="{BB962C8B-B14F-4D97-AF65-F5344CB8AC3E}">
        <p14:creationId xmlns:p14="http://schemas.microsoft.com/office/powerpoint/2010/main" val="241954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dirty="0"/>
              <a:t>Price = $30.6 Billion Dollars (Control and Production Losses included)</a:t>
            </a:r>
          </a:p>
        </p:txBody>
      </p:sp>
      <p:sp>
        <p:nvSpPr>
          <p:cNvPr id="4" name="Slide Number Placeholder 3"/>
          <p:cNvSpPr>
            <a:spLocks noGrp="1"/>
          </p:cNvSpPr>
          <p:nvPr>
            <p:ph type="sldNum" sz="quarter" idx="10"/>
          </p:nvPr>
        </p:nvSpPr>
        <p:spPr/>
        <p:txBody>
          <a:bodyPr/>
          <a:lstStyle/>
          <a:p>
            <a:fld id="{21D0D7F5-E8C8-5E4B-9195-D6A3FAACD294}" type="slidenum">
              <a:rPr lang="en-US" smtClean="0"/>
              <a:t>6</a:t>
            </a:fld>
            <a:endParaRPr lang="en-US" dirty="0"/>
          </a:p>
        </p:txBody>
      </p:sp>
    </p:spTree>
    <p:extLst>
      <p:ext uri="{BB962C8B-B14F-4D97-AF65-F5344CB8AC3E}">
        <p14:creationId xmlns:p14="http://schemas.microsoft.com/office/powerpoint/2010/main" val="301530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b="1" dirty="0"/>
              <a:t>Think about the ways invasive species can cause harm:</a:t>
            </a:r>
          </a:p>
          <a:p>
            <a:pPr defTabSz="475451">
              <a:defRPr/>
            </a:pPr>
            <a:r>
              <a:rPr lang="en-US" b="1" dirty="0"/>
              <a:t>Economic</a:t>
            </a:r>
          </a:p>
          <a:p>
            <a:pPr defTabSz="475451">
              <a:defRPr/>
            </a:pPr>
            <a:r>
              <a:rPr lang="en-US" b="1" dirty="0"/>
              <a:t>	</a:t>
            </a:r>
            <a:r>
              <a:rPr lang="en-US" b="0" dirty="0"/>
              <a:t>Eating crops</a:t>
            </a:r>
          </a:p>
          <a:p>
            <a:pPr defTabSz="475451">
              <a:defRPr/>
            </a:pPr>
            <a:r>
              <a:rPr lang="en-US" b="0" dirty="0"/>
              <a:t>	Ruining gardens</a:t>
            </a:r>
          </a:p>
          <a:p>
            <a:pPr defTabSz="475451">
              <a:defRPr/>
            </a:pPr>
            <a:r>
              <a:rPr lang="en-US" b="1" dirty="0"/>
              <a:t>Ecological</a:t>
            </a:r>
          </a:p>
          <a:p>
            <a:pPr defTabSz="475451">
              <a:defRPr/>
            </a:pPr>
            <a:r>
              <a:rPr lang="en-US" b="1" dirty="0"/>
              <a:t>	</a:t>
            </a:r>
            <a:r>
              <a:rPr lang="en-US" b="0" dirty="0"/>
              <a:t>Harming water-based ecosystems.</a:t>
            </a:r>
          </a:p>
          <a:p>
            <a:pPr defTabSz="475451">
              <a:defRPr/>
            </a:pPr>
            <a:r>
              <a:rPr lang="en-US" b="0" dirty="0"/>
              <a:t>		Some eat so much plankton it increases water clarity and temperature killing off native mussels and fishes 	Harming terrestrial systems by eating more leaflitter than the ecosystem is adapted to.</a:t>
            </a:r>
          </a:p>
          <a:p>
            <a:pPr defTabSz="475451">
              <a:defRPr/>
            </a:pPr>
            <a:r>
              <a:rPr lang="en-US" b="0" dirty="0"/>
              <a:t>		Invasive slugs</a:t>
            </a:r>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Recreational </a:t>
            </a:r>
            <a:r>
              <a:rPr lang="en-US" b="0" dirty="0"/>
              <a:t>(Zebra Mussel)</a:t>
            </a:r>
          </a:p>
          <a:p>
            <a:pPr defTabSz="475451">
              <a:defRPr/>
            </a:pPr>
            <a:endParaRPr lang="en-US" b="1" dirty="0"/>
          </a:p>
          <a:p>
            <a:pPr defTabSz="475451">
              <a:defRPr/>
            </a:pPr>
            <a:endParaRPr lang="en-US" b="1" dirty="0"/>
          </a:p>
        </p:txBody>
      </p:sp>
      <p:sp>
        <p:nvSpPr>
          <p:cNvPr id="4" name="Slide Number Placeholder 3"/>
          <p:cNvSpPr>
            <a:spLocks noGrp="1"/>
          </p:cNvSpPr>
          <p:nvPr>
            <p:ph type="sldNum" sz="quarter" idx="10"/>
          </p:nvPr>
        </p:nvSpPr>
        <p:spPr/>
        <p:txBody>
          <a:bodyPr/>
          <a:lstStyle/>
          <a:p>
            <a:fld id="{21D0D7F5-E8C8-5E4B-9195-D6A3FAACD294}" type="slidenum">
              <a:rPr lang="en-US" smtClean="0"/>
              <a:t>7</a:t>
            </a:fld>
            <a:endParaRPr lang="en-US" dirty="0"/>
          </a:p>
        </p:txBody>
      </p:sp>
    </p:spTree>
    <p:extLst>
      <p:ext uri="{BB962C8B-B14F-4D97-AF65-F5344CB8AC3E}">
        <p14:creationId xmlns:p14="http://schemas.microsoft.com/office/powerpoint/2010/main" val="231251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lvl="0"/>
            <a:r>
              <a:rPr lang="en-US" b="1" dirty="0"/>
              <a:t>PHOTOS: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Giant African Snail: </a:t>
            </a:r>
            <a:r>
              <a:rPr lang="en-US" b="0" dirty="0">
                <a:hlinkClick r:id="rId3"/>
              </a:rPr>
              <a:t>Roberta Zimmerman, USDA APHIS, Bugwood.org </a:t>
            </a:r>
            <a:endParaRPr lang="en-US" b="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Chinese Slug: </a:t>
            </a:r>
            <a:r>
              <a:rPr lang="en-US" dirty="0">
                <a:effectLst/>
                <a:latin typeface="Arial" panose="020B0604020202020204" pitchFamily="34" charset="0"/>
              </a:rPr>
              <a:t>Paulo Lenhard, Project AM</a:t>
            </a:r>
            <a:endParaRPr lang="en-US" b="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Leatherleaf slug: Black Velvet Leatherleaf slug pictured; photo by Dr. Matt McClure, TISI Expert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err="1"/>
              <a:t>Laevicaulis</a:t>
            </a:r>
            <a:r>
              <a:rPr lang="en-US" b="0" dirty="0"/>
              <a:t> </a:t>
            </a:r>
            <a:r>
              <a:rPr lang="en-US" b="0" dirty="0" err="1"/>
              <a:t>spp</a:t>
            </a:r>
            <a:r>
              <a:rPr lang="en-US" b="0" dirty="0"/>
              <a:t>: Len Worthington, Wikimedia Commons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Sarasinula spp.: http://download.ceris.purdue.edu/file/2558</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PRONUNCIATION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Achatina</a:t>
            </a:r>
            <a:r>
              <a:rPr lang="en-US" b="1" dirty="0"/>
              <a:t> = Ach-a-tin-a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err="1"/>
              <a:t>Laevicaulis</a:t>
            </a:r>
            <a:r>
              <a:rPr lang="en-US" b="1" dirty="0"/>
              <a:t> = Lay-vee-call-us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err="1"/>
              <a:t>Meghimatium</a:t>
            </a:r>
            <a:r>
              <a:rPr lang="en-US" b="1" i="1" dirty="0"/>
              <a:t> = </a:t>
            </a:r>
            <a:r>
              <a:rPr lang="en-US" b="1" i="0" dirty="0"/>
              <a:t>Meg-he-matt-y-um</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Belocaulus </a:t>
            </a:r>
            <a:r>
              <a:rPr lang="en-US" b="1" i="0" dirty="0"/>
              <a:t>= Bey-low-call-us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Sarasinula </a:t>
            </a:r>
            <a:r>
              <a:rPr lang="en-US" b="1" i="0" dirty="0"/>
              <a:t>= Sarah-sin-</a:t>
            </a:r>
            <a:r>
              <a:rPr lang="en-US" b="1" i="0" dirty="0" err="1"/>
              <a:t>oola</a:t>
            </a:r>
            <a:endParaRPr lang="en-US" b="1" i="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8</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b="1" dirty="0"/>
              <a:t>Pronunciation of parasites: </a:t>
            </a:r>
          </a:p>
          <a:p>
            <a:pPr defTabSz="475451">
              <a:defRPr/>
            </a:pPr>
            <a:r>
              <a:rPr lang="en-US" b="1" dirty="0"/>
              <a:t>“Ann-geo-</a:t>
            </a:r>
            <a:r>
              <a:rPr lang="en-US" b="1" dirty="0" err="1"/>
              <a:t>stron</a:t>
            </a:r>
            <a:r>
              <a:rPr lang="en-US" b="1" dirty="0"/>
              <a:t>-guy-</a:t>
            </a:r>
            <a:r>
              <a:rPr lang="en-US" b="1" dirty="0" err="1"/>
              <a:t>luss</a:t>
            </a:r>
            <a:r>
              <a:rPr lang="en-US" b="1" dirty="0"/>
              <a:t>, canton-</a:t>
            </a:r>
            <a:r>
              <a:rPr lang="en-US" b="1" dirty="0" err="1"/>
              <a:t>en</a:t>
            </a:r>
            <a:r>
              <a:rPr lang="en-US" b="1" dirty="0"/>
              <a:t>-sis” </a:t>
            </a:r>
            <a:r>
              <a:rPr lang="en-US" b="0" dirty="0"/>
              <a:t>This is from the Canton Region of China.</a:t>
            </a:r>
          </a:p>
          <a:p>
            <a:pPr defTabSz="475451">
              <a:defRPr/>
            </a:pPr>
            <a:r>
              <a:rPr lang="en-US" b="1" dirty="0"/>
              <a:t>“Ann-geo-</a:t>
            </a:r>
            <a:r>
              <a:rPr lang="en-US" b="1" dirty="0" err="1"/>
              <a:t>stron</a:t>
            </a:r>
            <a:r>
              <a:rPr lang="en-US" b="1" dirty="0"/>
              <a:t>-guy-</a:t>
            </a:r>
            <a:r>
              <a:rPr lang="en-US" b="1" dirty="0" err="1"/>
              <a:t>luss</a:t>
            </a:r>
            <a:r>
              <a:rPr lang="en-US" b="1" dirty="0"/>
              <a:t>, coast-a-rick-</a:t>
            </a:r>
            <a:r>
              <a:rPr lang="en-US" b="1" dirty="0" err="1"/>
              <a:t>en</a:t>
            </a:r>
            <a:r>
              <a:rPr lang="en-US" b="1" dirty="0"/>
              <a:t>-sis”</a:t>
            </a:r>
            <a:r>
              <a:rPr lang="en-US" b="0" dirty="0"/>
              <a:t> This is was first described in Costa Rica.</a:t>
            </a:r>
          </a:p>
          <a:p>
            <a:pPr defTabSz="475451">
              <a:defRPr/>
            </a:pPr>
            <a:endParaRPr lang="en-US" b="0" dirty="0"/>
          </a:p>
          <a:p>
            <a:pPr defTabSz="475451">
              <a:defRPr/>
            </a:pPr>
            <a:r>
              <a:rPr lang="en-US" b="1" dirty="0"/>
              <a:t>Information on parasites: </a:t>
            </a:r>
          </a:p>
          <a:p>
            <a:pPr defTabSz="475451">
              <a:defRPr/>
            </a:pPr>
            <a:r>
              <a:rPr lang="en-US" b="0" dirty="0"/>
              <a:t>https://www.cdc.gov/parasites/angiostrongylus/index.html</a:t>
            </a:r>
          </a:p>
          <a:p>
            <a:pPr defTabSz="475451">
              <a:defRPr/>
            </a:pPr>
            <a:r>
              <a:rPr lang="en-US" b="0" dirty="0"/>
              <a:t>https://entnemdept.ufl.edu/creatures/nematode/rat_lungworm.htm</a:t>
            </a:r>
          </a:p>
          <a:p>
            <a:pPr defTabSz="475451">
              <a:defRPr/>
            </a:pPr>
            <a:r>
              <a:rPr lang="en-US" b="1" dirty="0"/>
              <a:t>VIDEO ON PARASITES: </a:t>
            </a:r>
            <a:r>
              <a:rPr lang="en-US" b="0" dirty="0"/>
              <a:t>https://www.cdc.gov/parasites/angiostrongylus/add_resources.html</a:t>
            </a:r>
          </a:p>
          <a:p>
            <a:pPr defTabSz="475451">
              <a:defRPr/>
            </a:pPr>
            <a:r>
              <a:rPr lang="en-US" b="1" dirty="0"/>
              <a:t>Rat Lungworm in Hawaii: </a:t>
            </a:r>
            <a:r>
              <a:rPr lang="en-US" b="0" dirty="0"/>
              <a:t>https://health.hawaii.gov/docd/disease_listing/rat-lungworm-angiostrongyliasis/</a:t>
            </a:r>
          </a:p>
        </p:txBody>
      </p:sp>
      <p:sp>
        <p:nvSpPr>
          <p:cNvPr id="4" name="Slide Number Placeholder 3"/>
          <p:cNvSpPr>
            <a:spLocks noGrp="1"/>
          </p:cNvSpPr>
          <p:nvPr>
            <p:ph type="sldNum" sz="quarter" idx="10"/>
          </p:nvPr>
        </p:nvSpPr>
        <p:spPr/>
        <p:txBody>
          <a:bodyPr/>
          <a:lstStyle/>
          <a:p>
            <a:fld id="{21D0D7F5-E8C8-5E4B-9195-D6A3FAACD294}" type="slidenum">
              <a:rPr lang="en-US" smtClean="0"/>
              <a:t>9</a:t>
            </a:fld>
            <a:endParaRPr lang="en-US" dirty="0"/>
          </a:p>
        </p:txBody>
      </p:sp>
    </p:spTree>
    <p:extLst>
      <p:ext uri="{BB962C8B-B14F-4D97-AF65-F5344CB8AC3E}">
        <p14:creationId xmlns:p14="http://schemas.microsoft.com/office/powerpoint/2010/main" val="30806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58539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19809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185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5165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590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24946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81700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7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98508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40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E7A403-C413-3A4F-A5B7-89E2D211299E}" type="datetimeFigureOut">
              <a:rPr lang="en-US" smtClean="0"/>
              <a:t>8/15/25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6874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7A403-C413-3A4F-A5B7-89E2D211299E}" type="datetimeFigureOut">
              <a:rPr lang="en-US" smtClean="0"/>
              <a:t>8/15/25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98732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E7A403-C413-3A4F-A5B7-89E2D211299E}" type="datetimeFigureOut">
              <a:rPr lang="en-US" smtClean="0"/>
              <a:t>8/15/25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95500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7A403-C413-3A4F-A5B7-89E2D211299E}" type="datetimeFigureOut">
              <a:rPr lang="en-US" smtClean="0"/>
              <a:t>8/15/25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09921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8/15/25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2161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8/15/25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46460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E7A403-C413-3A4F-A5B7-89E2D211299E}" type="datetimeFigureOut">
              <a:rPr lang="en-US" smtClean="0"/>
              <a:t>8/15/25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1A7BC42-059E-8145-A0E7-19B093456598}" type="slidenum">
              <a:rPr lang="en-US" smtClean="0"/>
              <a:t>‹#›</a:t>
            </a:fld>
            <a:endParaRPr lang="en-US"/>
          </a:p>
        </p:txBody>
      </p:sp>
    </p:spTree>
    <p:extLst>
      <p:ext uri="{BB962C8B-B14F-4D97-AF65-F5344CB8AC3E}">
        <p14:creationId xmlns:p14="http://schemas.microsoft.com/office/powerpoint/2010/main" val="236976816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hyperlink" Target="https://www.texasinvasives.org/action/report_detail.php?alert_id=17" TargetMode="External"/><Relationship Id="rId5" Type="http://schemas.openxmlformats.org/officeDocument/2006/relationships/image" Target="../media/image7.png"/><Relationship Id="rId10" Type="http://schemas.openxmlformats.org/officeDocument/2006/relationships/image" Target="../media/image17.jpg"/><Relationship Id="rId4" Type="http://schemas.openxmlformats.org/officeDocument/2006/relationships/image" Target="../media/image6.pn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hyperlink" Target="https://tsusinvasives.org/home/database/belocaulus-angustip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hyperlink" Target="http://stoppinginvasives.org/home/database/belocaulus-angustipes" TargetMode="External"/><Relationship Id="rId5" Type="http://schemas.openxmlformats.org/officeDocument/2006/relationships/image" Target="../media/image7.png"/><Relationship Id="rId10"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hyperlink" Target="https://www.gbif.org/occurrence/3408098042"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hyperlink" Target="https://www.texasinvasives.org/action/report_detail.php?alert_id=2" TargetMode="External"/><Relationship Id="rId13" Type="http://schemas.openxmlformats.org/officeDocument/2006/relationships/hyperlink" Target="https://www.texasinvasives.org/zebramussels/" TargetMode="External"/><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hyperlink" Target="https://stopaquatichitchhikers.org/prevention/#:~:text=General%20Clean%20Drain%20Dry%20Procedure%201%20Rinse%20equipment,for%202%20minutes%20%28or%20according%20to%20owner%E2%80%99s%20manual%2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6.jpg"/><Relationship Id="rId5" Type="http://schemas.openxmlformats.org/officeDocument/2006/relationships/image" Target="../media/image7.png"/><Relationship Id="rId10" Type="http://schemas.openxmlformats.org/officeDocument/2006/relationships/image" Target="../media/image25.jpg"/><Relationship Id="rId4" Type="http://schemas.openxmlformats.org/officeDocument/2006/relationships/image" Target="../media/image6.png"/><Relationship Id="rId9" Type="http://schemas.openxmlformats.org/officeDocument/2006/relationships/image" Target="../media/image24.jp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7.png"/><Relationship Id="rId10" Type="http://schemas.openxmlformats.org/officeDocument/2006/relationships/image" Target="../media/image29.jpg"/><Relationship Id="rId4" Type="http://schemas.openxmlformats.org/officeDocument/2006/relationships/image" Target="../media/image6.png"/><Relationship Id="rId9"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hyperlink" Target="https://www.texasinvasives.org/action/report_detail.php?alert_id=20" TargetMode="External"/><Relationship Id="rId4" Type="http://schemas.openxmlformats.org/officeDocument/2006/relationships/image" Target="../media/image6.png"/><Relationship Id="rId9" Type="http://schemas.openxmlformats.org/officeDocument/2006/relationships/image" Target="../media/image31.jpg"/></Relationships>
</file>

<file path=ppt/slides/_rels/slide2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33.jpg"/></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37.jpg"/><Relationship Id="rId4" Type="http://schemas.openxmlformats.org/officeDocument/2006/relationships/image" Target="../media/image6.png"/><Relationship Id="rId9"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7.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878305" y="1046747"/>
            <a:ext cx="7435515" cy="4535906"/>
          </a:xfrm>
          <a:prstGeom prst="roundRect">
            <a:avLst/>
          </a:prstGeom>
          <a:solidFill>
            <a:srgbClr val="ECF1E7">
              <a:alpha val="85882"/>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3600" b="1" dirty="0">
                <a:solidFill>
                  <a:schemeClr val="tx2">
                    <a:lumMod val="50000"/>
                  </a:schemeClr>
                </a:solidFill>
                <a:latin typeface="Century Gothic" panose="020B0502020202020204" pitchFamily="34" charset="0"/>
              </a:rPr>
              <a:t>Invasive Mollusks &amp; Crustaceans. Recreational and Human Health Impact</a:t>
            </a:r>
            <a:br>
              <a:rPr lang="en-US" sz="3200" b="1" dirty="0">
                <a:solidFill>
                  <a:schemeClr val="accent1">
                    <a:lumMod val="50000"/>
                  </a:schemeClr>
                </a:solidFill>
                <a:latin typeface="Century Gothic" panose="020B0502020202020204" pitchFamily="34" charset="0"/>
              </a:rPr>
            </a:br>
            <a:endParaRPr lang="en-US" sz="1600" dirty="0">
              <a:solidFill>
                <a:schemeClr val="accent6">
                  <a:lumMod val="50000"/>
                </a:schemeClr>
              </a:solidFill>
              <a:latin typeface="Candara" panose="020E0502030303020204" pitchFamily="34" charset="0"/>
              <a:cs typeface="WC ROUGHTRAD Bta"/>
            </a:endParaRPr>
          </a:p>
          <a:p>
            <a:pPr algn="ctr"/>
            <a:endParaRPr lang="en-US" sz="4000" b="1" i="1" dirty="0">
              <a:solidFill>
                <a:prstClr val="black"/>
              </a:solidFill>
              <a:latin typeface="Candara" panose="020E0502030303020204" pitchFamily="34" charset="0"/>
              <a:cs typeface="WC ROUGHTRAD Bta"/>
            </a:endParaRPr>
          </a:p>
          <a:p>
            <a:pPr algn="ctr"/>
            <a:r>
              <a:rPr lang="en-US" sz="2400" b="1" dirty="0">
                <a:solidFill>
                  <a:schemeClr val="tx2">
                    <a:lumMod val="50000"/>
                  </a:schemeClr>
                </a:solidFill>
                <a:latin typeface="Candara" panose="020E0502030303020204" pitchFamily="34" charset="0"/>
              </a:rPr>
              <a:t>USDA-APHIS </a:t>
            </a:r>
          </a:p>
          <a:p>
            <a:pPr algn="ctr"/>
            <a:r>
              <a:rPr lang="en-US" sz="2400" b="1" dirty="0">
                <a:solidFill>
                  <a:schemeClr val="tx2">
                    <a:lumMod val="50000"/>
                  </a:schemeClr>
                </a:solidFill>
                <a:latin typeface="Candara" panose="020E0502030303020204" pitchFamily="34" charset="0"/>
              </a:rPr>
              <a:t>Texas Invasive Species Institute (TISI)</a:t>
            </a:r>
          </a:p>
          <a:p>
            <a:pPr algn="ctr"/>
            <a:r>
              <a:rPr lang="en-US" sz="2400" b="1" dirty="0">
                <a:solidFill>
                  <a:schemeClr val="tx2">
                    <a:lumMod val="50000"/>
                  </a:schemeClr>
                </a:solidFill>
                <a:latin typeface="Candara" panose="020E0502030303020204" pitchFamily="34" charset="0"/>
              </a:rPr>
              <a:t>SHSU Agriculture Sciences</a:t>
            </a:r>
          </a:p>
          <a:p>
            <a:pPr algn="ctr"/>
            <a:r>
              <a:rPr lang="en-US" sz="2400" b="1" dirty="0">
                <a:solidFill>
                  <a:schemeClr val="tx2">
                    <a:lumMod val="50000"/>
                  </a:schemeClr>
                </a:solidFill>
                <a:latin typeface="Candara" panose="020E0502030303020204" pitchFamily="34" charset="0"/>
              </a:rPr>
              <a:t>SHSU Engineering Technology</a:t>
            </a:r>
            <a:endParaRPr lang="en-US" b="1" dirty="0">
              <a:solidFill>
                <a:schemeClr val="tx2">
                  <a:lumMod val="50000"/>
                </a:schemeClr>
              </a:solidFill>
              <a:latin typeface="Candara" panose="020E0502030303020204" pitchFamily="34" charset="0"/>
            </a:endParaRPr>
          </a:p>
        </p:txBody>
      </p:sp>
      <p:pic>
        <p:nvPicPr>
          <p:cNvPr id="8" name="Picture 7"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785" y="-48128"/>
            <a:ext cx="4521348" cy="613611"/>
          </a:xfrm>
          <a:prstGeom prst="rect">
            <a:avLst/>
          </a:prstGeom>
        </p:spPr>
      </p:pic>
      <p:pic>
        <p:nvPicPr>
          <p:cNvPr id="12" name="Picture 11" descr="logocr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47286"/>
            <a:ext cx="9144000" cy="810714"/>
          </a:xfrm>
          <a:prstGeom prst="rect">
            <a:avLst/>
          </a:prstGeom>
        </p:spPr>
      </p:pic>
      <p:pic>
        <p:nvPicPr>
          <p:cNvPr id="9" name="Picture 8">
            <a:extLst>
              <a:ext uri="{FF2B5EF4-FFF2-40B4-BE49-F238E27FC236}">
                <a16:creationId xmlns:a16="http://schemas.microsoft.com/office/drawing/2014/main" id="{E1590D70-7FC3-4EE8-B141-3F32A3D51CB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6" name="Picture 5">
            <a:extLst>
              <a:ext uri="{FF2B5EF4-FFF2-40B4-BE49-F238E27FC236}">
                <a16:creationId xmlns:a16="http://schemas.microsoft.com/office/drawing/2014/main" id="{C5925E0E-B611-49A0-9ED1-E80BEA465A9B}"/>
              </a:ext>
            </a:extLst>
          </p:cNvPr>
          <p:cNvPicPr>
            <a:picLocks noChangeAspect="1"/>
          </p:cNvPicPr>
          <p:nvPr/>
        </p:nvPicPr>
        <p:blipFill rotWithShape="1">
          <a:blip r:embed="rId6"/>
          <a:srcRect l="4889" t="78762" r="7000" b="6499"/>
          <a:stretch/>
        </p:blipFill>
        <p:spPr>
          <a:xfrm>
            <a:off x="0" y="5938345"/>
            <a:ext cx="9144000" cy="909146"/>
          </a:xfrm>
          <a:prstGeom prst="rect">
            <a:avLst/>
          </a:prstGeom>
        </p:spPr>
      </p:pic>
    </p:spTree>
    <p:extLst>
      <p:ext uri="{BB962C8B-B14F-4D97-AF65-F5344CB8AC3E}">
        <p14:creationId xmlns:p14="http://schemas.microsoft.com/office/powerpoint/2010/main" val="3039204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6000" r="-6000"/>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36A2D5A-5D53-4CEB-9ACD-EA8F485A301F}"/>
              </a:ext>
            </a:extLst>
          </p:cNvPr>
          <p:cNvSpPr>
            <a:spLocks noGrp="1"/>
          </p:cNvSpPr>
          <p:nvPr>
            <p:ph type="title"/>
          </p:nvPr>
        </p:nvSpPr>
        <p:spPr>
          <a:xfrm>
            <a:off x="1456512" y="242549"/>
            <a:ext cx="6230976" cy="1245287"/>
          </a:xfrm>
          <a:prstGeom prst="roundRect">
            <a:avLst/>
          </a:prstGeom>
          <a:solidFill>
            <a:srgbClr val="FFFFFF">
              <a:alpha val="69020"/>
            </a:srgb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US" sz="3300" b="1" i="1" dirty="0">
                <a:solidFill>
                  <a:srgbClr val="960000"/>
                </a:solidFill>
                <a:effectLst>
                  <a:outerShdw blurRad="38100" dist="38100" dir="2700000" algn="tl">
                    <a:srgbClr val="000000">
                      <a:alpha val="43137"/>
                    </a:srgbClr>
                  </a:outerShdw>
                </a:effectLst>
                <a:latin typeface="Century Gothic" panose="020B0502020202020204" pitchFamily="34" charset="0"/>
                <a:ea typeface="Adobe Fan Heiti Std B" panose="020B0700000000000000" pitchFamily="34" charset="-128"/>
              </a:rPr>
              <a:t>Angiostrongylus</a:t>
            </a:r>
            <a:r>
              <a:rPr lang="en-US" sz="3300" b="1" dirty="0">
                <a:solidFill>
                  <a:srgbClr val="960000"/>
                </a:solidFill>
                <a:effectLst>
                  <a:outerShdw blurRad="38100" dist="38100" dir="2700000" algn="tl">
                    <a:srgbClr val="000000">
                      <a:alpha val="43137"/>
                    </a:srgbClr>
                  </a:outerShdw>
                </a:effectLst>
                <a:latin typeface="Century Gothic" panose="020B0502020202020204" pitchFamily="34" charset="0"/>
                <a:ea typeface="Adobe Fan Heiti Std B" panose="020B0700000000000000" pitchFamily="34" charset="-128"/>
              </a:rPr>
              <a:t> Present in the United States</a:t>
            </a:r>
            <a:endParaRPr lang="en-US" sz="3300" dirty="0">
              <a:solidFill>
                <a:srgbClr val="960000"/>
              </a:solidFill>
              <a:effectLst>
                <a:outerShdw blurRad="38100" dist="38100" dir="2700000" algn="tl">
                  <a:srgbClr val="000000">
                    <a:alpha val="43137"/>
                  </a:srgbClr>
                </a:outerShdw>
              </a:effectLst>
              <a:latin typeface="Century Gothic" panose="020B0502020202020204" pitchFamily="34" charset="0"/>
              <a:ea typeface="Adobe Fan Heiti Std B" panose="020B0700000000000000" pitchFamily="34" charset="-128"/>
            </a:endParaRPr>
          </a:p>
        </p:txBody>
      </p:sp>
      <p:sp>
        <p:nvSpPr>
          <p:cNvPr id="19" name="Content Placeholder 18">
            <a:extLst>
              <a:ext uri="{FF2B5EF4-FFF2-40B4-BE49-F238E27FC236}">
                <a16:creationId xmlns:a16="http://schemas.microsoft.com/office/drawing/2014/main" id="{6C291E5A-A35D-410D-A7EB-35FC1E18FA48}"/>
              </a:ext>
            </a:extLst>
          </p:cNvPr>
          <p:cNvSpPr>
            <a:spLocks noGrp="1"/>
          </p:cNvSpPr>
          <p:nvPr>
            <p:ph idx="1"/>
          </p:nvPr>
        </p:nvSpPr>
        <p:spPr>
          <a:xfrm>
            <a:off x="500780" y="2088335"/>
            <a:ext cx="8142440" cy="3522755"/>
          </a:xfrm>
          <a:prstGeom prst="roundRect">
            <a:avLst/>
          </a:prstGeom>
          <a:solidFill>
            <a:srgbClr val="FFFFFF">
              <a:alpha val="69020"/>
            </a:srgbClr>
          </a:solidFill>
        </p:spPr>
        <p:style>
          <a:lnRef idx="2">
            <a:schemeClr val="dk1"/>
          </a:lnRef>
          <a:fillRef idx="1">
            <a:schemeClr val="lt1"/>
          </a:fillRef>
          <a:effectRef idx="0">
            <a:schemeClr val="dk1"/>
          </a:effectRef>
          <a:fontRef idx="minor">
            <a:schemeClr val="dk1"/>
          </a:fontRef>
        </p:style>
        <p:txBody>
          <a:bodyPr>
            <a:normAutofit lnSpcReduction="10000"/>
          </a:bodyPr>
          <a:lstStyle/>
          <a:p>
            <a:pPr>
              <a:spcBef>
                <a:spcPts val="0"/>
              </a:spcBef>
            </a:pPr>
            <a:r>
              <a:rPr lang="en-US" sz="3000" b="1" dirty="0">
                <a:latin typeface="Candara" panose="020E0502030303020204" pitchFamily="34" charset="0"/>
                <a:ea typeface="Adobe Gothic Std B" panose="020B0800000000000000" pitchFamily="34" charset="-128"/>
              </a:rPr>
              <a:t>Hawaii </a:t>
            </a:r>
            <a:r>
              <a:rPr lang="en-US" sz="2200" dirty="0">
                <a:latin typeface="Candara" panose="020E0502030303020204" pitchFamily="34" charset="0"/>
                <a:ea typeface="Adobe Song Std L" panose="02020300000000000000" pitchFamily="18" charset="-128"/>
              </a:rPr>
              <a:t>(</a:t>
            </a:r>
            <a:r>
              <a:rPr lang="en-US" sz="2200" i="1" dirty="0">
                <a:latin typeface="Candara" panose="020E0502030303020204" pitchFamily="34" charset="0"/>
                <a:ea typeface="Adobe Song Std L" panose="02020300000000000000" pitchFamily="18" charset="-128"/>
              </a:rPr>
              <a:t>A. cantonensis </a:t>
            </a:r>
            <a:r>
              <a:rPr lang="en-US" sz="2200" dirty="0">
                <a:latin typeface="Candara" panose="020E0502030303020204" pitchFamily="34" charset="0"/>
                <a:ea typeface="Adobe Song Std L" panose="02020300000000000000" pitchFamily="18" charset="-128"/>
              </a:rPr>
              <a:t>since 1963: Humans)</a:t>
            </a:r>
          </a:p>
          <a:p>
            <a:pPr>
              <a:spcBef>
                <a:spcPts val="0"/>
              </a:spcBef>
            </a:pPr>
            <a:r>
              <a:rPr lang="en-US" sz="3000" b="1" dirty="0">
                <a:latin typeface="Candara" panose="020E0502030303020204" pitchFamily="34" charset="0"/>
                <a:ea typeface="Adobe Gothic Std B" panose="020B0800000000000000" pitchFamily="34" charset="-128"/>
              </a:rPr>
              <a:t>Florida </a:t>
            </a:r>
            <a:r>
              <a:rPr lang="en-US" sz="2200" dirty="0">
                <a:latin typeface="Candara" panose="020E0502030303020204" pitchFamily="34" charset="0"/>
                <a:ea typeface="Adobe Song Std L" panose="02020300000000000000" pitchFamily="18" charset="-128"/>
              </a:rPr>
              <a:t>(</a:t>
            </a:r>
            <a:r>
              <a:rPr lang="en-US" sz="2200" i="1" dirty="0">
                <a:latin typeface="Candara" panose="020E0502030303020204" pitchFamily="34" charset="0"/>
                <a:ea typeface="Adobe Song Std L" panose="02020300000000000000" pitchFamily="18" charset="-128"/>
              </a:rPr>
              <a:t>A. cantonensis</a:t>
            </a:r>
            <a:r>
              <a:rPr lang="en-US" sz="2200" dirty="0">
                <a:latin typeface="Candara" panose="020E0502030303020204" pitchFamily="34" charset="0"/>
                <a:ea typeface="Adobe Song Std L" panose="02020300000000000000" pitchFamily="18" charset="-128"/>
              </a:rPr>
              <a:t> in 2013 and </a:t>
            </a:r>
            <a:r>
              <a:rPr lang="en-US" sz="2200" i="1" dirty="0">
                <a:latin typeface="Candara" panose="020E0502030303020204" pitchFamily="34" charset="0"/>
                <a:ea typeface="Adobe Song Std L" panose="02020300000000000000" pitchFamily="18" charset="-128"/>
              </a:rPr>
              <a:t>A. costaricensis </a:t>
            </a:r>
            <a:r>
              <a:rPr lang="en-US" sz="2200" dirty="0">
                <a:latin typeface="Candara" panose="020E0502030303020204" pitchFamily="34" charset="0"/>
                <a:ea typeface="Adobe Song Std L" panose="02020300000000000000" pitchFamily="18" charset="-128"/>
              </a:rPr>
              <a:t>in</a:t>
            </a:r>
            <a:r>
              <a:rPr lang="en-US" sz="2200" i="1" dirty="0">
                <a:latin typeface="Candara" panose="020E0502030303020204" pitchFamily="34" charset="0"/>
                <a:ea typeface="Adobe Song Std L" panose="02020300000000000000" pitchFamily="18" charset="-128"/>
              </a:rPr>
              <a:t> </a:t>
            </a:r>
            <a:r>
              <a:rPr lang="en-US" sz="2200" dirty="0">
                <a:latin typeface="Candara" panose="020E0502030303020204" pitchFamily="34" charset="0"/>
                <a:ea typeface="Adobe Song Std L" panose="02020300000000000000" pitchFamily="18" charset="-128"/>
              </a:rPr>
              <a:t>2003)</a:t>
            </a:r>
          </a:p>
          <a:p>
            <a:pPr>
              <a:spcBef>
                <a:spcPts val="0"/>
              </a:spcBef>
            </a:pPr>
            <a:r>
              <a:rPr lang="en-US" sz="3000" b="1" dirty="0">
                <a:latin typeface="Candara" panose="020E0502030303020204" pitchFamily="34" charset="0"/>
                <a:ea typeface="Adobe Gothic Std B" panose="020B0800000000000000" pitchFamily="34" charset="-128"/>
              </a:rPr>
              <a:t>Louisiana </a:t>
            </a:r>
            <a:r>
              <a:rPr lang="en-US" sz="2200" dirty="0">
                <a:latin typeface="Candara" panose="020E0502030303020204" pitchFamily="34" charset="0"/>
                <a:ea typeface="Adobe Song Std L" panose="02020300000000000000" pitchFamily="18" charset="-128"/>
              </a:rPr>
              <a:t>(</a:t>
            </a:r>
            <a:r>
              <a:rPr lang="en-US" sz="2200" i="1" dirty="0">
                <a:latin typeface="Candara" panose="020E0502030303020204" pitchFamily="34" charset="0"/>
                <a:ea typeface="Adobe Song Std L" panose="02020300000000000000" pitchFamily="18" charset="-128"/>
              </a:rPr>
              <a:t>A. cantonensis </a:t>
            </a:r>
            <a:r>
              <a:rPr lang="en-US" sz="2200" dirty="0">
                <a:latin typeface="Candara" panose="020E0502030303020204" pitchFamily="34" charset="0"/>
                <a:ea typeface="Adobe Song Std L" panose="02020300000000000000" pitchFamily="18" charset="-128"/>
              </a:rPr>
              <a:t>since 1988)</a:t>
            </a:r>
          </a:p>
          <a:p>
            <a:pPr>
              <a:spcBef>
                <a:spcPts val="0"/>
              </a:spcBef>
            </a:pPr>
            <a:r>
              <a:rPr lang="en-US" sz="3000" b="1" dirty="0">
                <a:latin typeface="Candara" panose="020E0502030303020204" pitchFamily="34" charset="0"/>
                <a:ea typeface="Adobe Gothic Std B" panose="020B0800000000000000" pitchFamily="34" charset="-128"/>
              </a:rPr>
              <a:t>Oklahoma</a:t>
            </a:r>
            <a:r>
              <a:rPr lang="en-US" sz="3000" b="1" dirty="0">
                <a:latin typeface="Candara" panose="020E0502030303020204" pitchFamily="34" charset="0"/>
                <a:ea typeface="Adobe Song Std L" panose="02020300000000000000" pitchFamily="18" charset="-128"/>
              </a:rPr>
              <a:t> </a:t>
            </a:r>
            <a:r>
              <a:rPr lang="en-US" sz="2200" dirty="0">
                <a:latin typeface="Candara" panose="020E0502030303020204" pitchFamily="34" charset="0"/>
                <a:ea typeface="Adobe Song Std L" panose="02020300000000000000" pitchFamily="18" charset="-128"/>
              </a:rPr>
              <a:t>(</a:t>
            </a:r>
            <a:r>
              <a:rPr lang="en-US" sz="2200" i="1" dirty="0">
                <a:latin typeface="Candara" panose="020E0502030303020204" pitchFamily="34" charset="0"/>
                <a:ea typeface="Adobe Song Std L" panose="02020300000000000000" pitchFamily="18" charset="-128"/>
              </a:rPr>
              <a:t>A. cantonensis </a:t>
            </a:r>
            <a:r>
              <a:rPr lang="en-US" sz="2200" dirty="0">
                <a:latin typeface="Candara" panose="020E0502030303020204" pitchFamily="34" charset="0"/>
                <a:ea typeface="Adobe Song Std L" panose="02020300000000000000" pitchFamily="18" charset="-128"/>
              </a:rPr>
              <a:t>in 2015)</a:t>
            </a:r>
            <a:endParaRPr lang="en-US" sz="3000" dirty="0">
              <a:latin typeface="Candara" panose="020E0502030303020204" pitchFamily="34" charset="0"/>
              <a:ea typeface="Adobe Song Std L" panose="02020300000000000000" pitchFamily="18" charset="-128"/>
            </a:endParaRPr>
          </a:p>
          <a:p>
            <a:pPr>
              <a:spcBef>
                <a:spcPts val="0"/>
              </a:spcBef>
            </a:pPr>
            <a:r>
              <a:rPr lang="en-US" sz="3000" b="1" dirty="0">
                <a:latin typeface="Candara" panose="020E0502030303020204" pitchFamily="34" charset="0"/>
                <a:ea typeface="Adobe Gothic Std B" panose="020B0800000000000000" pitchFamily="34" charset="-128"/>
              </a:rPr>
              <a:t>Texas </a:t>
            </a:r>
            <a:r>
              <a:rPr lang="en-US" sz="2200" dirty="0">
                <a:latin typeface="Candara" panose="020E0502030303020204" pitchFamily="34" charset="0"/>
                <a:ea typeface="Adobe Song Std L" panose="02020300000000000000" pitchFamily="18" charset="-128"/>
              </a:rPr>
              <a:t>(</a:t>
            </a:r>
            <a:r>
              <a:rPr lang="en-US" sz="2200" i="1" dirty="0">
                <a:latin typeface="Candara" panose="020E0502030303020204" pitchFamily="34" charset="0"/>
                <a:ea typeface="Adobe Song Std L" panose="02020300000000000000" pitchFamily="18" charset="-128"/>
              </a:rPr>
              <a:t>A. cantonensis </a:t>
            </a:r>
            <a:r>
              <a:rPr lang="en-US" sz="2200" dirty="0">
                <a:latin typeface="Candara" panose="020E0502030303020204" pitchFamily="34" charset="0"/>
                <a:ea typeface="Adobe Song Std L" panose="02020300000000000000" pitchFamily="18" charset="-128"/>
              </a:rPr>
              <a:t>in Humans 2013, 2015, 2020;</a:t>
            </a:r>
            <a:r>
              <a:rPr lang="en-US" sz="2200" i="1" dirty="0">
                <a:latin typeface="Candara" panose="020E0502030303020204" pitchFamily="34" charset="0"/>
                <a:ea typeface="Adobe Song Std L" panose="02020300000000000000" pitchFamily="18" charset="-128"/>
              </a:rPr>
              <a:t> A. costaricensis </a:t>
            </a:r>
            <a:r>
              <a:rPr lang="en-US" sz="2200" dirty="0">
                <a:latin typeface="Candara" panose="020E0502030303020204" pitchFamily="34" charset="0"/>
                <a:ea typeface="Adobe Song Std L" panose="02020300000000000000" pitchFamily="18" charset="-128"/>
              </a:rPr>
              <a:t>in 1979) </a:t>
            </a:r>
          </a:p>
          <a:p>
            <a:pPr lvl="1">
              <a:spcBef>
                <a:spcPts val="0"/>
              </a:spcBef>
            </a:pPr>
            <a:r>
              <a:rPr lang="en-US" sz="2000" b="1" dirty="0">
                <a:latin typeface="Candara" panose="020E0502030303020204" pitchFamily="34" charset="0"/>
                <a:ea typeface="Adobe Song Std L" panose="02020300000000000000" pitchFamily="18" charset="-128"/>
              </a:rPr>
              <a:t>TISI Study showing </a:t>
            </a:r>
            <a:r>
              <a:rPr lang="en-US" sz="2000" b="1" i="1" dirty="0">
                <a:latin typeface="Candara" panose="020E0502030303020204" pitchFamily="34" charset="0"/>
                <a:ea typeface="Adobe Song Std L" panose="02020300000000000000" pitchFamily="18" charset="-128"/>
              </a:rPr>
              <a:t>Angiostrongylus </a:t>
            </a:r>
            <a:r>
              <a:rPr lang="en-US" sz="2000" b="1" dirty="0">
                <a:latin typeface="Candara" panose="020E0502030303020204" pitchFamily="34" charset="0"/>
                <a:ea typeface="Adobe Song Std L" panose="02020300000000000000" pitchFamily="18" charset="-128"/>
              </a:rPr>
              <a:t>in invasive slugs from natural and urban areas</a:t>
            </a:r>
            <a:r>
              <a:rPr lang="en-US" sz="2000" dirty="0">
                <a:latin typeface="Candara" panose="020E0502030303020204" pitchFamily="34" charset="0"/>
                <a:ea typeface="Adobe Song Std L" panose="02020300000000000000" pitchFamily="18" charset="-128"/>
              </a:rPr>
              <a:t>)</a:t>
            </a:r>
            <a:endParaRPr lang="en-US" sz="2000" dirty="0">
              <a:latin typeface="Candara" panose="020E0502030303020204" pitchFamily="34" charset="0"/>
            </a:endParaRPr>
          </a:p>
        </p:txBody>
      </p:sp>
    </p:spTree>
    <p:extLst>
      <p:ext uri="{BB962C8B-B14F-4D97-AF65-F5344CB8AC3E}">
        <p14:creationId xmlns:p14="http://schemas.microsoft.com/office/powerpoint/2010/main" val="357600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3376" y="799112"/>
            <a:ext cx="6257244" cy="679962"/>
          </a:xfrm>
          <a:prstGeom prst="roundRect">
            <a:avLst/>
          </a:prstGeom>
          <a:solidFill>
            <a:srgbClr val="EEECE1"/>
          </a:solidFill>
          <a:ln>
            <a:solidFill>
              <a:schemeClr val="tx2">
                <a:lumMod val="75000"/>
              </a:schemeClr>
            </a:solidFill>
          </a:ln>
        </p:spPr>
        <p:txBody>
          <a:bodyPr>
            <a:normAutofit fontScale="90000"/>
          </a:bodyPr>
          <a:lstStyle/>
          <a:p>
            <a:pPr algn="ctr"/>
            <a:r>
              <a:rPr lang="en-US" b="1" dirty="0">
                <a:solidFill>
                  <a:schemeClr val="accent5">
                    <a:lumMod val="50000"/>
                  </a:schemeClr>
                </a:solidFill>
                <a:latin typeface="Century Gothic" panose="020B0502020202020204" pitchFamily="34" charset="0"/>
                <a:cs typeface="WC ROUGHTRAD Bta"/>
              </a:rPr>
              <a:t>Prevention of </a:t>
            </a:r>
            <a:r>
              <a:rPr lang="en-US" b="1" i="1" dirty="0">
                <a:solidFill>
                  <a:schemeClr val="accent5">
                    <a:lumMod val="50000"/>
                  </a:schemeClr>
                </a:solidFill>
                <a:latin typeface="Century Gothic" panose="020B0502020202020204" pitchFamily="34" charset="0"/>
                <a:cs typeface="WC ROUGHTRAD Bta"/>
              </a:rPr>
              <a:t>Angiostrongylus</a:t>
            </a:r>
            <a:endParaRPr lang="en-US" sz="2800" b="1" i="1" dirty="0">
              <a:solidFill>
                <a:schemeClr val="accent5">
                  <a:lumMod val="50000"/>
                </a:schemeClr>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41266" y="1903978"/>
            <a:ext cx="8861464" cy="4344422"/>
          </a:xfrm>
          <a:prstGeom prst="roundRect">
            <a:avLst/>
          </a:prstGeom>
          <a:solidFill>
            <a:srgbClr val="EEECE1"/>
          </a:solidFill>
          <a:ln>
            <a:solidFill>
              <a:schemeClr val="tx2">
                <a:lumMod val="75000"/>
              </a:schemeClr>
            </a:solidFill>
          </a:ln>
        </p:spPr>
        <p:txBody>
          <a:bodyPr>
            <a:normAutofit/>
          </a:bodyPr>
          <a:lstStyle/>
          <a:p>
            <a:pPr marL="0" indent="0">
              <a:lnSpc>
                <a:spcPct val="110000"/>
              </a:lnSpc>
              <a:spcBef>
                <a:spcPts val="0"/>
              </a:spcBef>
              <a:buNone/>
            </a:pPr>
            <a:r>
              <a:rPr lang="en-US" sz="2600" b="1" i="1" dirty="0">
                <a:solidFill>
                  <a:schemeClr val="accent5">
                    <a:lumMod val="50000"/>
                  </a:schemeClr>
                </a:solidFill>
                <a:latin typeface="Candara" panose="020E0502030303020204" pitchFamily="34" charset="0"/>
              </a:rPr>
              <a:t>Angiostrongylus cantonensis </a:t>
            </a:r>
            <a:r>
              <a:rPr lang="en-US" sz="2600" b="1" dirty="0">
                <a:solidFill>
                  <a:schemeClr val="accent5">
                    <a:lumMod val="50000"/>
                  </a:schemeClr>
                </a:solidFill>
                <a:latin typeface="Candara" panose="020E0502030303020204" pitchFamily="34" charset="0"/>
              </a:rPr>
              <a:t>&amp; </a:t>
            </a:r>
            <a:r>
              <a:rPr lang="en-US" sz="2600" b="1" i="1" dirty="0">
                <a:solidFill>
                  <a:schemeClr val="accent5">
                    <a:lumMod val="50000"/>
                  </a:schemeClr>
                </a:solidFill>
                <a:latin typeface="Candara" panose="020E0502030303020204" pitchFamily="34" charset="0"/>
              </a:rPr>
              <a:t>A. costaricensis.</a:t>
            </a:r>
          </a:p>
          <a:p>
            <a:pPr lvl="1">
              <a:lnSpc>
                <a:spcPct val="110000"/>
              </a:lnSpc>
              <a:spcBef>
                <a:spcPts val="0"/>
              </a:spcBef>
            </a:pPr>
            <a:r>
              <a:rPr lang="en-US" sz="1800" b="1" i="1" dirty="0">
                <a:solidFill>
                  <a:schemeClr val="accent5">
                    <a:lumMod val="50000"/>
                  </a:schemeClr>
                </a:solidFill>
                <a:effectLst>
                  <a:glow rad="228600">
                    <a:schemeClr val="accent3">
                      <a:satMod val="175000"/>
                      <a:alpha val="40000"/>
                    </a:schemeClr>
                  </a:glow>
                </a:effectLst>
                <a:latin typeface="Candara" panose="020E0502030303020204" pitchFamily="34" charset="0"/>
              </a:rPr>
              <a:t>THESE SPECIES CAN INFECT HUMANS… </a:t>
            </a:r>
            <a:r>
              <a:rPr lang="en-US" sz="1800" b="1" i="1" u="sng" dirty="0">
                <a:solidFill>
                  <a:schemeClr val="accent5">
                    <a:lumMod val="50000"/>
                  </a:schemeClr>
                </a:solidFill>
                <a:effectLst>
                  <a:glow rad="228600">
                    <a:schemeClr val="accent3">
                      <a:satMod val="175000"/>
                      <a:alpha val="40000"/>
                    </a:schemeClr>
                  </a:glow>
                </a:effectLst>
                <a:latin typeface="Candara" panose="020E0502030303020204" pitchFamily="34" charset="0"/>
              </a:rPr>
              <a:t>NOT FATAL TO US</a:t>
            </a:r>
            <a:r>
              <a:rPr lang="en-US" sz="1800" b="1" i="1" dirty="0">
                <a:solidFill>
                  <a:schemeClr val="accent5">
                    <a:lumMod val="50000"/>
                  </a:schemeClr>
                </a:solidFill>
                <a:effectLst>
                  <a:glow rad="228600">
                    <a:schemeClr val="accent3">
                      <a:satMod val="175000"/>
                      <a:alpha val="40000"/>
                    </a:schemeClr>
                  </a:glow>
                </a:effectLst>
                <a:latin typeface="Candara" panose="020E0502030303020204" pitchFamily="34" charset="0"/>
              </a:rPr>
              <a:t>, BUT NOT GOOD!! </a:t>
            </a:r>
          </a:p>
          <a:p>
            <a:pPr>
              <a:lnSpc>
                <a:spcPct val="110000"/>
              </a:lnSpc>
              <a:spcBef>
                <a:spcPts val="0"/>
              </a:spcBef>
            </a:pPr>
            <a:r>
              <a:rPr lang="en-US" sz="2600" b="1" dirty="0">
                <a:solidFill>
                  <a:schemeClr val="tx1">
                    <a:lumMod val="95000"/>
                    <a:lumOff val="5000"/>
                  </a:schemeClr>
                </a:solidFill>
                <a:effectLst/>
                <a:latin typeface="Candara" panose="020E0502030303020204" pitchFamily="34" charset="0"/>
              </a:rPr>
              <a:t>How to prevent infection?</a:t>
            </a:r>
          </a:p>
          <a:p>
            <a:pPr lvl="1">
              <a:lnSpc>
                <a:spcPct val="110000"/>
              </a:lnSpc>
              <a:spcBef>
                <a:spcPts val="0"/>
              </a:spcBef>
            </a:pPr>
            <a:r>
              <a:rPr lang="en-US" sz="20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WEAR GLOVES </a:t>
            </a:r>
            <a:r>
              <a:rPr lang="en-US" sz="2000" b="1" dirty="0">
                <a:solidFill>
                  <a:schemeClr val="tx1">
                    <a:lumMod val="95000"/>
                    <a:lumOff val="5000"/>
                  </a:schemeClr>
                </a:solidFill>
                <a:effectLst/>
                <a:latin typeface="Candara" panose="020E0502030303020204" pitchFamily="34" charset="0"/>
              </a:rPr>
              <a:t>when handling slugs. The nematodes must enter our digestive tract to cause infection- </a:t>
            </a:r>
            <a:r>
              <a:rPr lang="en-US" sz="20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this is preventable!</a:t>
            </a:r>
          </a:p>
          <a:p>
            <a:pPr lvl="2">
              <a:lnSpc>
                <a:spcPct val="110000"/>
              </a:lnSpc>
              <a:spcBef>
                <a:spcPts val="0"/>
              </a:spcBef>
            </a:pPr>
            <a:r>
              <a:rPr lang="en-US" sz="1800" b="1" u="sng"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WASH YOUR HANDS!</a:t>
            </a:r>
            <a:r>
              <a:rPr lang="en-US" sz="18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 </a:t>
            </a:r>
            <a:r>
              <a:rPr lang="en-US" sz="1800" b="1" dirty="0">
                <a:solidFill>
                  <a:schemeClr val="accent5">
                    <a:lumMod val="50000"/>
                  </a:schemeClr>
                </a:solidFill>
                <a:effectLst/>
                <a:latin typeface="Candara" panose="020E0502030303020204" pitchFamily="34" charset="0"/>
              </a:rPr>
              <a:t>Humans get accidentally infected if they bare-handle an infected slug and </a:t>
            </a:r>
            <a:r>
              <a:rPr lang="en-US" sz="18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touch their mouths afterwards </a:t>
            </a:r>
            <a:r>
              <a:rPr lang="en-US" sz="1800" b="1" dirty="0">
                <a:solidFill>
                  <a:schemeClr val="accent5">
                    <a:lumMod val="50000"/>
                  </a:schemeClr>
                </a:solidFill>
                <a:effectLst/>
                <a:latin typeface="Candara" panose="020E0502030303020204" pitchFamily="34" charset="0"/>
              </a:rPr>
              <a:t>with the dirty hand (allowing access to digestive tract).</a:t>
            </a:r>
          </a:p>
          <a:p>
            <a:pPr lvl="1">
              <a:lnSpc>
                <a:spcPct val="110000"/>
              </a:lnSpc>
              <a:spcBef>
                <a:spcPts val="0"/>
              </a:spcBef>
            </a:pPr>
            <a:r>
              <a:rPr lang="en-US" sz="20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REMOVE</a:t>
            </a:r>
            <a:r>
              <a:rPr lang="en-US" sz="2000" b="1" dirty="0">
                <a:solidFill>
                  <a:schemeClr val="tx1">
                    <a:lumMod val="95000"/>
                    <a:lumOff val="5000"/>
                  </a:schemeClr>
                </a:solidFill>
                <a:latin typeface="Candara" panose="020E0502030303020204" pitchFamily="34" charset="0"/>
              </a:rPr>
              <a:t> invasive mollusks from your property.</a:t>
            </a:r>
          </a:p>
          <a:p>
            <a:pPr lvl="1">
              <a:lnSpc>
                <a:spcPct val="110000"/>
              </a:lnSpc>
              <a:spcBef>
                <a:spcPts val="0"/>
              </a:spcBef>
            </a:pPr>
            <a:r>
              <a:rPr lang="en-US" sz="20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WASH</a:t>
            </a:r>
            <a:r>
              <a:rPr lang="en-US" sz="2000" b="1" dirty="0">
                <a:solidFill>
                  <a:schemeClr val="tx1">
                    <a:lumMod val="95000"/>
                    <a:lumOff val="5000"/>
                  </a:schemeClr>
                </a:solidFill>
                <a:latin typeface="Candara" panose="020E0502030303020204" pitchFamily="34" charset="0"/>
              </a:rPr>
              <a:t> any garden vegetables &amp; fruits </a:t>
            </a:r>
            <a:r>
              <a:rPr lang="en-US" b="1" dirty="0">
                <a:solidFill>
                  <a:schemeClr val="tx1">
                    <a:lumMod val="95000"/>
                    <a:lumOff val="5000"/>
                  </a:schemeClr>
                </a:solidFill>
                <a:latin typeface="Candara" panose="020E0502030303020204" pitchFamily="34" charset="0"/>
              </a:rPr>
              <a:t>(in case infected slugs crawl on them)</a:t>
            </a:r>
          </a:p>
          <a:p>
            <a:pPr lvl="1">
              <a:lnSpc>
                <a:spcPct val="110000"/>
              </a:lnSpc>
              <a:spcBef>
                <a:spcPts val="0"/>
              </a:spcBef>
            </a:pPr>
            <a:r>
              <a:rPr lang="en-US" sz="20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DO NOT </a:t>
            </a:r>
            <a:r>
              <a:rPr lang="en-US" sz="2000" b="1" dirty="0">
                <a:solidFill>
                  <a:schemeClr val="tx1">
                    <a:lumMod val="95000"/>
                    <a:lumOff val="5000"/>
                  </a:schemeClr>
                </a:solidFill>
                <a:latin typeface="Candara" panose="020E0502030303020204" pitchFamily="34" charset="0"/>
              </a:rPr>
              <a:t>keep slugs or snails as pets.</a:t>
            </a:r>
          </a:p>
        </p:txBody>
      </p:sp>
    </p:spTree>
    <p:extLst>
      <p:ext uri="{BB962C8B-B14F-4D97-AF65-F5344CB8AC3E}">
        <p14:creationId xmlns:p14="http://schemas.microsoft.com/office/powerpoint/2010/main" val="272635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34725" y="1969476"/>
            <a:ext cx="9228083" cy="4899033"/>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77800" y="542737"/>
            <a:ext cx="4541345" cy="949732"/>
          </a:xfrm>
        </p:spPr>
        <p:txBody>
          <a:bodyPr>
            <a:normAutofit fontScale="90000"/>
          </a:bodyPr>
          <a:lstStyle/>
          <a:p>
            <a:r>
              <a:rPr lang="en-US" sz="3100" b="1" dirty="0">
                <a:solidFill>
                  <a:srgbClr val="800000"/>
                </a:solidFill>
                <a:latin typeface="Century Gothic" panose="020B0502020202020204" pitchFamily="34" charset="0"/>
                <a:cs typeface="WC ROUGHTRAD Bta"/>
              </a:rPr>
              <a:t>Giant East African Snail</a:t>
            </a:r>
            <a:br>
              <a:rPr lang="en-US" sz="3100" b="1" i="1" dirty="0">
                <a:solidFill>
                  <a:srgbClr val="800000"/>
                </a:solidFill>
                <a:latin typeface="Century Gothic" panose="020B0502020202020204" pitchFamily="34" charset="0"/>
                <a:cs typeface="WC ROUGHTRAD Bta"/>
              </a:rPr>
            </a:br>
            <a:r>
              <a:rPr lang="en-US" sz="3100" b="1" i="1" dirty="0">
                <a:solidFill>
                  <a:schemeClr val="tx1">
                    <a:lumMod val="95000"/>
                    <a:lumOff val="5000"/>
                  </a:schemeClr>
                </a:solidFill>
                <a:latin typeface="Candara" panose="020E0502030303020204" pitchFamily="34" charset="0"/>
                <a:cs typeface="Candara"/>
              </a:rPr>
              <a:t>Achatina </a:t>
            </a:r>
            <a:r>
              <a:rPr lang="en-US" sz="3100" b="1" i="1" dirty="0" err="1">
                <a:solidFill>
                  <a:schemeClr val="tx1">
                    <a:lumMod val="95000"/>
                    <a:lumOff val="5000"/>
                  </a:schemeClr>
                </a:solidFill>
                <a:latin typeface="Candara" panose="020E0502030303020204" pitchFamily="34" charset="0"/>
                <a:cs typeface="Candara"/>
              </a:rPr>
              <a:t>fulica</a:t>
            </a:r>
            <a:br>
              <a:rPr lang="en-US" sz="3200" b="1" i="1" dirty="0">
                <a:solidFill>
                  <a:schemeClr val="tx1">
                    <a:lumMod val="95000"/>
                    <a:lumOff val="5000"/>
                  </a:schemeClr>
                </a:solidFill>
                <a:latin typeface="Candara" panose="020E0502030303020204" pitchFamily="34" charset="0"/>
                <a:cs typeface="Candara"/>
              </a:rPr>
            </a:br>
            <a:endParaRPr lang="en-US" sz="3000" b="1" i="1" dirty="0">
              <a:solidFill>
                <a:srgbClr val="800000"/>
              </a:solidFill>
              <a:latin typeface="Century Gothic" panose="020B0502020202020204" pitchFamily="34" charset="0"/>
              <a:cs typeface="WC ROUGHTRAD Bta"/>
            </a:endParaRPr>
          </a:p>
        </p:txBody>
      </p:sp>
      <p:sp>
        <p:nvSpPr>
          <p:cNvPr id="3" name="Content Placeholder 2"/>
          <p:cNvSpPr>
            <a:spLocks noGrp="1"/>
          </p:cNvSpPr>
          <p:nvPr>
            <p:ph idx="1"/>
          </p:nvPr>
        </p:nvSpPr>
        <p:spPr>
          <a:xfrm>
            <a:off x="116092" y="2374082"/>
            <a:ext cx="6785891" cy="4294617"/>
          </a:xfrm>
        </p:spPr>
        <p:txBody>
          <a:bodyPr>
            <a:normAutofit/>
          </a:bodyPr>
          <a:lstStyle/>
          <a:p>
            <a:pPr>
              <a:spcBef>
                <a:spcPts val="0"/>
              </a:spcBef>
            </a:pPr>
            <a:r>
              <a:rPr lang="en-US" sz="2400" b="1" dirty="0">
                <a:solidFill>
                  <a:schemeClr val="tx1">
                    <a:lumMod val="95000"/>
                    <a:lumOff val="5000"/>
                  </a:schemeClr>
                </a:solidFill>
                <a:latin typeface="Candara" panose="020E0502030303020204" pitchFamily="34" charset="0"/>
              </a:rPr>
              <a:t>Native to: </a:t>
            </a:r>
            <a:r>
              <a:rPr lang="en-US" sz="2400" b="1" dirty="0">
                <a:solidFill>
                  <a:schemeClr val="tx2">
                    <a:lumMod val="75000"/>
                  </a:schemeClr>
                </a:solidFill>
                <a:latin typeface="Candara" panose="020E0502030303020204" pitchFamily="34" charset="0"/>
              </a:rPr>
              <a:t>East Africa</a:t>
            </a:r>
          </a:p>
          <a:p>
            <a:pPr>
              <a:spcBef>
                <a:spcPts val="0"/>
              </a:spcBef>
            </a:pPr>
            <a:r>
              <a:rPr lang="en-US" sz="2400" b="1" dirty="0">
                <a:solidFill>
                  <a:schemeClr val="tx1">
                    <a:lumMod val="95000"/>
                    <a:lumOff val="5000"/>
                  </a:schemeClr>
                </a:solidFill>
                <a:latin typeface="Candara" panose="020E0502030303020204" pitchFamily="34" charset="0"/>
              </a:rPr>
              <a:t>Crop Hosts: </a:t>
            </a:r>
            <a:r>
              <a:rPr lang="en-US" b="1" dirty="0">
                <a:solidFill>
                  <a:schemeClr val="tx2">
                    <a:lumMod val="75000"/>
                  </a:schemeClr>
                </a:solidFill>
                <a:latin typeface="Candara" panose="020E0502030303020204" pitchFamily="34" charset="0"/>
              </a:rPr>
              <a:t>Feeds on </a:t>
            </a:r>
            <a:r>
              <a:rPr lang="en-US"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500 types </a:t>
            </a:r>
            <a:r>
              <a:rPr lang="en-US" b="1" dirty="0">
                <a:solidFill>
                  <a:schemeClr val="tx2">
                    <a:lumMod val="75000"/>
                  </a:schemeClr>
                </a:solidFill>
                <a:latin typeface="Candara" panose="020E0502030303020204" pitchFamily="34" charset="0"/>
              </a:rPr>
              <a:t>of plants/crops like peanuts, beans, cucumbers and melons.</a:t>
            </a:r>
          </a:p>
          <a:p>
            <a:pPr>
              <a:spcBef>
                <a:spcPts val="0"/>
              </a:spcBef>
            </a:pPr>
            <a:r>
              <a:rPr lang="en-US" sz="2400" b="1" dirty="0">
                <a:solidFill>
                  <a:schemeClr val="tx1">
                    <a:lumMod val="95000"/>
                    <a:lumOff val="5000"/>
                  </a:schemeClr>
                </a:solidFill>
                <a:latin typeface="Candara" panose="020E0502030303020204" pitchFamily="34" charset="0"/>
              </a:rPr>
              <a:t>Economic &amp; Health Impacts</a:t>
            </a:r>
            <a:endParaRPr lang="en-US" sz="2000" b="1" dirty="0">
              <a:solidFill>
                <a:schemeClr val="tx2">
                  <a:lumMod val="75000"/>
                </a:schemeClr>
              </a:solidFill>
              <a:latin typeface="Candara" panose="020E0502030303020204" pitchFamily="34" charset="0"/>
            </a:endParaRPr>
          </a:p>
          <a:p>
            <a:pPr lvl="1">
              <a:spcBef>
                <a:spcPts val="0"/>
              </a:spcBef>
            </a:pPr>
            <a:r>
              <a:rPr lang="en-US" sz="2000" b="1" dirty="0">
                <a:solidFill>
                  <a:schemeClr val="tx2">
                    <a:lumMod val="75000"/>
                  </a:schemeClr>
                </a:solidFill>
                <a:latin typeface="Candara" panose="020E0502030303020204" pitchFamily="34" charset="0"/>
              </a:rPr>
              <a:t>Introduced into Florida in 1960s by a traveler.</a:t>
            </a:r>
          </a:p>
          <a:p>
            <a:pPr lvl="2">
              <a:spcBef>
                <a:spcPts val="0"/>
              </a:spcBef>
            </a:pPr>
            <a:r>
              <a:rPr lang="en-US" sz="1800" b="1" dirty="0">
                <a:solidFill>
                  <a:schemeClr val="tx2">
                    <a:lumMod val="75000"/>
                  </a:schemeClr>
                </a:solidFill>
                <a:latin typeface="Candara" panose="020E0502030303020204" pitchFamily="34" charset="0"/>
              </a:rPr>
              <a:t>10 years and $1 Million to eradicate</a:t>
            </a:r>
          </a:p>
          <a:p>
            <a:pPr lvl="2">
              <a:spcBef>
                <a:spcPts val="0"/>
              </a:spcBef>
            </a:pPr>
            <a:r>
              <a:rPr lang="en-US" sz="1800" b="1" dirty="0">
                <a:solidFill>
                  <a:schemeClr val="tx2">
                    <a:lumMod val="75000"/>
                  </a:schemeClr>
                </a:solidFill>
                <a:latin typeface="Candara" panose="020E0502030303020204" pitchFamily="34" charset="0"/>
              </a:rPr>
              <a:t>Re-introduced in 2011 and another 10 years &amp; $23 Million to re-eradicate.</a:t>
            </a:r>
          </a:p>
          <a:p>
            <a:pPr lvl="1">
              <a:spcBef>
                <a:spcPts val="0"/>
              </a:spcBef>
            </a:pPr>
            <a:r>
              <a:rPr lang="en-US" sz="20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Meanwhile, spreads harmful invasive parasites (especially in Hawaii).</a:t>
            </a:r>
          </a:p>
          <a:p>
            <a:pPr lvl="2">
              <a:spcBef>
                <a:spcPts val="0"/>
              </a:spcBef>
            </a:pPr>
            <a:r>
              <a:rPr lang="en-US" sz="1800" b="1" i="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A. cantonensis </a:t>
            </a:r>
            <a:r>
              <a:rPr lang="en-US" sz="1800" b="1" dirty="0">
                <a:solidFill>
                  <a:schemeClr val="tx2">
                    <a:lumMod val="75000"/>
                  </a:schemeClr>
                </a:solidFill>
                <a:latin typeface="Candara" panose="020E0502030303020204" pitchFamily="34" charset="0"/>
              </a:rPr>
              <a:t>“Rat Lungworm” </a:t>
            </a:r>
          </a:p>
          <a:p>
            <a:pPr lvl="2">
              <a:spcBef>
                <a:spcPts val="0"/>
              </a:spcBef>
            </a:pPr>
            <a:r>
              <a:rPr lang="en-US" sz="1800" b="1" dirty="0">
                <a:solidFill>
                  <a:schemeClr val="tx1">
                    <a:lumMod val="95000"/>
                    <a:lumOff val="5000"/>
                  </a:schemeClr>
                </a:solidFill>
                <a:latin typeface="Candara" panose="020E0502030303020204" pitchFamily="34" charset="0"/>
              </a:rPr>
              <a:t>REMEMBER PREVENTION STRATEGIES!</a:t>
            </a:r>
          </a:p>
          <a:p>
            <a:pPr>
              <a:spcBef>
                <a:spcPts val="0"/>
              </a:spcBef>
            </a:pPr>
            <a:r>
              <a:rPr lang="en-US" sz="2200" b="1" dirty="0">
                <a:solidFill>
                  <a:schemeClr val="tx1">
                    <a:lumMod val="95000"/>
                    <a:lumOff val="5000"/>
                  </a:schemeClr>
                </a:solidFill>
                <a:effectLst>
                  <a:glow rad="228600">
                    <a:schemeClr val="accent3">
                      <a:satMod val="175000"/>
                      <a:alpha val="40000"/>
                    </a:schemeClr>
                  </a:glow>
                </a:effectLst>
                <a:latin typeface="Candara" panose="020E0502030303020204" pitchFamily="34" charset="0"/>
              </a:rPr>
              <a:t>ILLEGAL to posses/sell in the US</a:t>
            </a: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0" name="Picture 9" descr="Giant African Snail&#10;Photo: Roberta Zimmerman, USDA APHIS, Bugwood.org &#10;">
            <a:extLst>
              <a:ext uri="{FF2B5EF4-FFF2-40B4-BE49-F238E27FC236}">
                <a16:creationId xmlns:a16="http://schemas.microsoft.com/office/drawing/2014/main" id="{B138C3C4-C23A-433F-8239-A87CB505E16B}"/>
              </a:ext>
            </a:extLst>
          </p:cNvPr>
          <p:cNvPicPr>
            <a:picLocks noChangeAspect="1"/>
          </p:cNvPicPr>
          <p:nvPr/>
        </p:nvPicPr>
        <p:blipFill rotWithShape="1">
          <a:blip r:embed="rId8"/>
          <a:srcRect l="3593" t="10549" r="1580" b="1627"/>
          <a:stretch/>
        </p:blipFill>
        <p:spPr>
          <a:xfrm>
            <a:off x="6029961" y="552018"/>
            <a:ext cx="2991862" cy="2078166"/>
          </a:xfrm>
          <a:prstGeom prst="rect">
            <a:avLst/>
          </a:prstGeom>
          <a:ln>
            <a:solidFill>
              <a:schemeClr val="tx2">
                <a:lumMod val="50000"/>
              </a:schemeClr>
            </a:solidFill>
          </a:ln>
        </p:spPr>
      </p:pic>
      <p:pic>
        <p:nvPicPr>
          <p:cNvPr id="7" name="Picture 6" descr="Giant East African Snail eggs&#10;Photo: Yuri Yashin, achatina.ru, Bugwood.org ">
            <a:extLst>
              <a:ext uri="{FF2B5EF4-FFF2-40B4-BE49-F238E27FC236}">
                <a16:creationId xmlns:a16="http://schemas.microsoft.com/office/drawing/2014/main" id="{BFA29DC2-4E28-40ED-A3C0-5F5C6F254A87}"/>
              </a:ext>
            </a:extLst>
          </p:cNvPr>
          <p:cNvPicPr>
            <a:picLocks noChangeAspect="1"/>
          </p:cNvPicPr>
          <p:nvPr/>
        </p:nvPicPr>
        <p:blipFill rotWithShape="1">
          <a:blip r:embed="rId9"/>
          <a:srcRect l="13955" t="6029"/>
          <a:stretch/>
        </p:blipFill>
        <p:spPr>
          <a:xfrm>
            <a:off x="5866434" y="5301795"/>
            <a:ext cx="1338420" cy="1425541"/>
          </a:xfrm>
          <a:prstGeom prst="rect">
            <a:avLst/>
          </a:prstGeom>
          <a:ln>
            <a:solidFill>
              <a:schemeClr val="tx2">
                <a:lumMod val="50000"/>
              </a:schemeClr>
            </a:solidFill>
          </a:ln>
        </p:spPr>
      </p:pic>
      <p:pic>
        <p:nvPicPr>
          <p:cNvPr id="5" name="Picture 4" descr="Giant East African Snails in trees&#10;Photo: David G. Robinson, USDA APHIS PPQ, Bugwood.org &#10;">
            <a:extLst>
              <a:ext uri="{FF2B5EF4-FFF2-40B4-BE49-F238E27FC236}">
                <a16:creationId xmlns:a16="http://schemas.microsoft.com/office/drawing/2014/main" id="{F55393CF-3583-4E21-99D8-7100EB5D8907}"/>
              </a:ext>
            </a:extLst>
          </p:cNvPr>
          <p:cNvPicPr>
            <a:picLocks noChangeAspect="1"/>
          </p:cNvPicPr>
          <p:nvPr/>
        </p:nvPicPr>
        <p:blipFill rotWithShape="1">
          <a:blip r:embed="rId10"/>
          <a:srcRect l="8831" t="1746"/>
          <a:stretch/>
        </p:blipFill>
        <p:spPr>
          <a:xfrm>
            <a:off x="6901983" y="2704776"/>
            <a:ext cx="2119839" cy="3046082"/>
          </a:xfrm>
          <a:prstGeom prst="rect">
            <a:avLst/>
          </a:prstGeom>
          <a:ln>
            <a:solidFill>
              <a:schemeClr val="tx2">
                <a:lumMod val="50000"/>
              </a:schemeClr>
            </a:solidFill>
          </a:ln>
        </p:spPr>
      </p:pic>
      <p:sp>
        <p:nvSpPr>
          <p:cNvPr id="13" name="Arrow: Pentagon 12">
            <a:hlinkClick r:id="rId11"/>
            <a:extLst>
              <a:ext uri="{FF2B5EF4-FFF2-40B4-BE49-F238E27FC236}">
                <a16:creationId xmlns:a16="http://schemas.microsoft.com/office/drawing/2014/main" id="{D82328E8-6362-4DF5-B01A-737950EDE8B4}"/>
              </a:ext>
            </a:extLst>
          </p:cNvPr>
          <p:cNvSpPr/>
          <p:nvPr/>
        </p:nvSpPr>
        <p:spPr>
          <a:xfrm>
            <a:off x="4417017" y="1295123"/>
            <a:ext cx="1507930" cy="461054"/>
          </a:xfrm>
          <a:prstGeom prst="homePlate">
            <a:avLst/>
          </a:prstGeom>
          <a:solidFill>
            <a:schemeClr val="accent4">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11">
                  <a:extLst>
                    <a:ext uri="{A12FA001-AC4F-418D-AE19-62706E023703}">
                      <ahyp:hlinkClr xmlns:ahyp="http://schemas.microsoft.com/office/drawing/2018/hyperlinkcolor" val="tx"/>
                    </a:ext>
                  </a:extLst>
                </a:hlinkClick>
              </a:rPr>
              <a:t>Report It! </a:t>
            </a:r>
            <a:endParaRPr lang="en-US" b="1" dirty="0">
              <a:solidFill>
                <a:schemeClr val="bg1"/>
              </a:solidFill>
            </a:endParaRPr>
          </a:p>
        </p:txBody>
      </p:sp>
    </p:spTree>
    <p:extLst>
      <p:ext uri="{BB962C8B-B14F-4D97-AF65-F5344CB8AC3E}">
        <p14:creationId xmlns:p14="http://schemas.microsoft.com/office/powerpoint/2010/main" val="273639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ppt_w</p:attrName>
                                        </p:attrNameLst>
                                      </p:cBhvr>
                                      <p:tavLst>
                                        <p:tav tm="0" fmla="#ppt_w*sin(2.5*pi*$)">
                                          <p:val>
                                            <p:fltVal val="0"/>
                                          </p:val>
                                        </p:tav>
                                        <p:tav tm="100000">
                                          <p:val>
                                            <p:fltVal val="1"/>
                                          </p:val>
                                        </p:tav>
                                      </p:tavLst>
                                    </p:anim>
                                    <p:anim calcmode="lin" valueType="num">
                                      <p:cBhvr>
                                        <p:cTn id="23" dur="2000" fill="hold"/>
                                        <p:tgtEl>
                                          <p:spTgt spid="13"/>
                                        </p:tgtEl>
                                        <p:attrNameLst>
                                          <p:attrName>ppt_h</p:attrName>
                                        </p:attrNameLst>
                                      </p:cBhvr>
                                      <p:tavLst>
                                        <p:tav tm="0">
                                          <p:val>
                                            <p:strVal val="#ppt_h"/>
                                          </p:val>
                                        </p:tav>
                                        <p:tav tm="100000">
                                          <p:val>
                                            <p:strVal val="#ppt_h"/>
                                          </p:val>
                                        </p:tav>
                                      </p:tavLst>
                                    </p:anim>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anim calcmode="lin" valueType="num">
                                      <p:cBhvr>
                                        <p:cTn id="3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138896" y="1870078"/>
            <a:ext cx="9444942" cy="4987920"/>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77799" y="563712"/>
            <a:ext cx="4278453" cy="1041256"/>
          </a:xfrm>
        </p:spPr>
        <p:txBody>
          <a:bodyPr>
            <a:normAutofit/>
          </a:bodyPr>
          <a:lstStyle/>
          <a:p>
            <a:r>
              <a:rPr lang="en-US" sz="3200" b="1" i="1" dirty="0" err="1">
                <a:solidFill>
                  <a:schemeClr val="accent5">
                    <a:lumMod val="50000"/>
                  </a:schemeClr>
                </a:solidFill>
                <a:latin typeface="Candara" panose="020E0502030303020204" pitchFamily="34" charset="0"/>
                <a:cs typeface="Candara"/>
              </a:rPr>
              <a:t>Laevicaulis</a:t>
            </a:r>
            <a:r>
              <a:rPr lang="en-US" sz="3000" b="1" i="1" dirty="0">
                <a:solidFill>
                  <a:schemeClr val="accent5">
                    <a:lumMod val="50000"/>
                  </a:schemeClr>
                </a:solidFill>
                <a:latin typeface="Century Gothic" panose="020B0502020202020204" pitchFamily="34" charset="0"/>
                <a:cs typeface="WC ROUGHTRAD Bta"/>
              </a:rPr>
              <a:t> spp.</a:t>
            </a:r>
            <a:br>
              <a:rPr lang="en-US" sz="3000" b="1" i="1" dirty="0">
                <a:solidFill>
                  <a:schemeClr val="accent5">
                    <a:lumMod val="50000"/>
                  </a:schemeClr>
                </a:solidFill>
                <a:latin typeface="Century Gothic" panose="020B0502020202020204" pitchFamily="34" charset="0"/>
                <a:cs typeface="WC ROUGHTRAD Bta"/>
              </a:rPr>
            </a:br>
            <a:r>
              <a:rPr lang="en-US" sz="2800" b="1" i="1" dirty="0" err="1">
                <a:solidFill>
                  <a:schemeClr val="tx1">
                    <a:lumMod val="95000"/>
                    <a:lumOff val="5000"/>
                  </a:schemeClr>
                </a:solidFill>
                <a:latin typeface="Candara" panose="020E0502030303020204" pitchFamily="34" charset="0"/>
                <a:cs typeface="Candara"/>
              </a:rPr>
              <a:t>Laevicaulis</a:t>
            </a:r>
            <a:r>
              <a:rPr lang="en-US" sz="2800" b="1" i="1" dirty="0">
                <a:solidFill>
                  <a:schemeClr val="tx1">
                    <a:lumMod val="95000"/>
                    <a:lumOff val="5000"/>
                  </a:schemeClr>
                </a:solidFill>
                <a:latin typeface="Candara" panose="020E0502030303020204" pitchFamily="34" charset="0"/>
                <a:cs typeface="Candara"/>
              </a:rPr>
              <a:t> </a:t>
            </a:r>
            <a:r>
              <a:rPr lang="en-US" sz="2800" b="1" i="1" dirty="0" err="1">
                <a:solidFill>
                  <a:schemeClr val="tx1">
                    <a:lumMod val="95000"/>
                    <a:lumOff val="5000"/>
                  </a:schemeClr>
                </a:solidFill>
                <a:latin typeface="Candara" panose="020E0502030303020204" pitchFamily="34" charset="0"/>
                <a:cs typeface="Candara"/>
              </a:rPr>
              <a:t>alte</a:t>
            </a:r>
            <a:endParaRPr lang="en-US" sz="3000" b="1" i="1" dirty="0">
              <a:solidFill>
                <a:schemeClr val="tx1">
                  <a:lumMod val="95000"/>
                  <a:lumOff val="5000"/>
                </a:schemeClr>
              </a:solidFill>
              <a:latin typeface="Century Gothic" panose="020B0502020202020204" pitchFamily="34" charset="0"/>
              <a:cs typeface="WC ROUGHTRAD Bta"/>
            </a:endParaRPr>
          </a:p>
        </p:txBody>
      </p:sp>
      <p:sp>
        <p:nvSpPr>
          <p:cNvPr id="3" name="Content Placeholder 2"/>
          <p:cNvSpPr>
            <a:spLocks noGrp="1"/>
          </p:cNvSpPr>
          <p:nvPr>
            <p:ph idx="1"/>
          </p:nvPr>
        </p:nvSpPr>
        <p:spPr>
          <a:xfrm>
            <a:off x="19887" y="2155702"/>
            <a:ext cx="5129709" cy="4590283"/>
          </a:xfrm>
        </p:spPr>
        <p:txBody>
          <a:bodyPr>
            <a:normAutofit/>
          </a:bodyPr>
          <a:lstStyle/>
          <a:p>
            <a:pPr>
              <a:spcBef>
                <a:spcPts val="0"/>
              </a:spcBef>
            </a:pPr>
            <a:r>
              <a:rPr lang="en-US" sz="2400" b="1" dirty="0">
                <a:solidFill>
                  <a:schemeClr val="tx1">
                    <a:lumMod val="95000"/>
                    <a:lumOff val="5000"/>
                  </a:schemeClr>
                </a:solidFill>
                <a:latin typeface="Candara" panose="020E0502030303020204" pitchFamily="34" charset="0"/>
              </a:rPr>
              <a:t>Native to: </a:t>
            </a:r>
            <a:r>
              <a:rPr lang="en-US" sz="2400" b="1" dirty="0">
                <a:solidFill>
                  <a:schemeClr val="tx2">
                    <a:lumMod val="75000"/>
                  </a:schemeClr>
                </a:solidFill>
                <a:latin typeface="Candara" panose="020E0502030303020204" pitchFamily="34" charset="0"/>
              </a:rPr>
              <a:t>Central Africa</a:t>
            </a:r>
          </a:p>
          <a:p>
            <a:pPr>
              <a:spcBef>
                <a:spcPts val="0"/>
              </a:spcBef>
            </a:pPr>
            <a:r>
              <a:rPr lang="en-US" sz="2400" b="1" dirty="0">
                <a:solidFill>
                  <a:schemeClr val="tx1">
                    <a:lumMod val="95000"/>
                    <a:lumOff val="5000"/>
                  </a:schemeClr>
                </a:solidFill>
                <a:latin typeface="Candara" panose="020E0502030303020204" pitchFamily="34" charset="0"/>
              </a:rPr>
              <a:t>Crop Hosts: </a:t>
            </a:r>
            <a:r>
              <a:rPr lang="en-US" sz="2000" b="1" dirty="0">
                <a:solidFill>
                  <a:schemeClr val="tx2">
                    <a:lumMod val="75000"/>
                  </a:schemeClr>
                </a:solidFill>
                <a:latin typeface="Candara" panose="020E0502030303020204" pitchFamily="34" charset="0"/>
              </a:rPr>
              <a:t>Feeds on over </a:t>
            </a:r>
            <a:r>
              <a:rPr lang="en-US" sz="20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40 types </a:t>
            </a:r>
            <a:r>
              <a:rPr lang="en-US" sz="2000" b="1" dirty="0">
                <a:solidFill>
                  <a:schemeClr val="tx2">
                    <a:lumMod val="75000"/>
                  </a:schemeClr>
                </a:solidFill>
                <a:latin typeface="Candara" panose="020E0502030303020204" pitchFamily="34" charset="0"/>
              </a:rPr>
              <a:t>of crops like cabbage, tomatoes, spinach beans and cucumbers.</a:t>
            </a:r>
          </a:p>
          <a:p>
            <a:pPr>
              <a:spcBef>
                <a:spcPts val="0"/>
              </a:spcBef>
            </a:pPr>
            <a:r>
              <a:rPr lang="en-US" sz="2400" b="1" dirty="0">
                <a:solidFill>
                  <a:schemeClr val="tx1">
                    <a:lumMod val="95000"/>
                    <a:lumOff val="5000"/>
                  </a:schemeClr>
                </a:solidFill>
                <a:latin typeface="Candara" panose="020E0502030303020204" pitchFamily="34" charset="0"/>
              </a:rPr>
              <a:t>How can it spread? </a:t>
            </a:r>
            <a:r>
              <a:rPr lang="en-US" sz="1800" b="1" dirty="0">
                <a:solidFill>
                  <a:schemeClr val="tx2">
                    <a:lumMod val="75000"/>
                  </a:schemeClr>
                </a:solidFill>
                <a:latin typeface="Candara" panose="020E0502030303020204" pitchFamily="34" charset="0"/>
              </a:rPr>
              <a:t>Hitchhikers in the landscaping industry </a:t>
            </a:r>
            <a:r>
              <a:rPr lang="en-US" sz="1800" b="1" dirty="0">
                <a:solidFill>
                  <a:schemeClr val="tx2">
                    <a:lumMod val="75000"/>
                  </a:schemeClr>
                </a:solidFill>
                <a:effectLst/>
                <a:latin typeface="Candara" panose="020E0502030303020204" pitchFamily="34" charset="0"/>
              </a:rPr>
              <a:t>on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ornamentals, nursery stock, and cut flowers</a:t>
            </a:r>
            <a:r>
              <a:rPr lang="en-US" sz="1800" b="1" dirty="0">
                <a:solidFill>
                  <a:schemeClr val="tx2">
                    <a:lumMod val="75000"/>
                  </a:schemeClr>
                </a:solidFill>
                <a:effectLst/>
                <a:latin typeface="Candara" panose="020E0502030303020204" pitchFamily="34" charset="0"/>
              </a:rPr>
              <a:t>.</a:t>
            </a:r>
            <a:endParaRPr lang="en-US" sz="1800" b="1" dirty="0">
              <a:solidFill>
                <a:schemeClr val="tx2">
                  <a:lumMod val="75000"/>
                </a:schemeClr>
              </a:solidFill>
              <a:latin typeface="Candara" panose="020E0502030303020204" pitchFamily="34" charset="0"/>
            </a:endParaRPr>
          </a:p>
          <a:p>
            <a:pPr>
              <a:spcBef>
                <a:spcPts val="0"/>
              </a:spcBef>
            </a:pPr>
            <a:r>
              <a:rPr lang="en-US" sz="2400" b="1" dirty="0">
                <a:solidFill>
                  <a:schemeClr val="tx1">
                    <a:lumMod val="95000"/>
                    <a:lumOff val="5000"/>
                  </a:schemeClr>
                </a:solidFill>
                <a:latin typeface="Candara" panose="020E0502030303020204" pitchFamily="34" charset="0"/>
              </a:rPr>
              <a:t>Identification: </a:t>
            </a:r>
            <a:r>
              <a:rPr lang="en-US" b="1" dirty="0">
                <a:solidFill>
                  <a:schemeClr val="tx2">
                    <a:lumMod val="75000"/>
                  </a:schemeClr>
                </a:solidFill>
                <a:latin typeface="Candara" panose="020E0502030303020204" pitchFamily="34" charset="0"/>
              </a:rPr>
              <a:t>Rough, leathery brown skin with some spotting and light orange line down the back.  </a:t>
            </a:r>
          </a:p>
          <a:p>
            <a:pPr>
              <a:spcBef>
                <a:spcPts val="0"/>
              </a:spcBef>
            </a:pPr>
            <a:r>
              <a:rPr lang="en-US" sz="2400" b="1" dirty="0">
                <a:solidFill>
                  <a:schemeClr val="tx1">
                    <a:lumMod val="95000"/>
                    <a:lumOff val="5000"/>
                  </a:schemeClr>
                </a:solidFill>
                <a:latin typeface="Candara" panose="020E0502030303020204" pitchFamily="34" charset="0"/>
              </a:rPr>
              <a:t>Economic &amp; Health Impacts</a:t>
            </a:r>
          </a:p>
          <a:p>
            <a:pPr lvl="1">
              <a:spcBef>
                <a:spcPts val="0"/>
              </a:spcBef>
            </a:pPr>
            <a:r>
              <a:rPr lang="en-US" sz="1800" b="1" dirty="0">
                <a:solidFill>
                  <a:schemeClr val="tx2">
                    <a:lumMod val="75000"/>
                  </a:schemeClr>
                </a:solidFill>
                <a:latin typeface="Candara" panose="020E0502030303020204" pitchFamily="34" charset="0"/>
              </a:rPr>
              <a:t>Carries </a:t>
            </a:r>
            <a:r>
              <a:rPr lang="en-US" sz="18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A. cantonensis </a:t>
            </a:r>
            <a:r>
              <a:rPr lang="en-US" sz="1800" b="1" dirty="0">
                <a:solidFill>
                  <a:schemeClr val="tx2">
                    <a:lumMod val="75000"/>
                  </a:schemeClr>
                </a:solidFill>
                <a:latin typeface="Candara" panose="020E0502030303020204" pitchFamily="34" charset="0"/>
              </a:rPr>
              <a:t>in Japan</a:t>
            </a:r>
          </a:p>
          <a:p>
            <a:pPr lvl="1">
              <a:spcBef>
                <a:spcPts val="0"/>
              </a:spcBef>
            </a:pPr>
            <a:r>
              <a:rPr lang="en-US" sz="1800" b="1" dirty="0">
                <a:solidFill>
                  <a:schemeClr val="tx2">
                    <a:lumMod val="75000"/>
                  </a:schemeClr>
                </a:solidFill>
                <a:latin typeface="Candara" panose="020E0502030303020204" pitchFamily="34" charset="0"/>
              </a:rPr>
              <a:t>Feeding on multiple crop species increases its economic impact.</a:t>
            </a:r>
            <a:endParaRPr lang="en-US" b="1" i="1" dirty="0">
              <a:latin typeface="Candara" panose="020E0502030303020204" pitchFamily="34" charset="0"/>
              <a:cs typeface="Candara"/>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0" name="Picture 9" descr="Laevicaulis spp.&#10;Photo: Len Worthington, Wikimedia Commons&#10;">
            <a:extLst>
              <a:ext uri="{FF2B5EF4-FFF2-40B4-BE49-F238E27FC236}">
                <a16:creationId xmlns:a16="http://schemas.microsoft.com/office/drawing/2014/main" id="{672FA4FA-4BF7-4AFD-A22F-0C2C9F526FFB}"/>
              </a:ext>
            </a:extLst>
          </p:cNvPr>
          <p:cNvPicPr>
            <a:picLocks noChangeAspect="1"/>
          </p:cNvPicPr>
          <p:nvPr/>
        </p:nvPicPr>
        <p:blipFill rotWithShape="1">
          <a:blip r:embed="rId8"/>
          <a:srcRect l="20000" t="9743" r="9375"/>
          <a:stretch/>
        </p:blipFill>
        <p:spPr>
          <a:xfrm>
            <a:off x="6873412" y="678621"/>
            <a:ext cx="2134998" cy="2796691"/>
          </a:xfrm>
          <a:prstGeom prst="rect">
            <a:avLst/>
          </a:prstGeom>
          <a:ln>
            <a:solidFill>
              <a:schemeClr val="tx2">
                <a:lumMod val="50000"/>
              </a:schemeClr>
            </a:solidFill>
          </a:ln>
        </p:spPr>
      </p:pic>
      <p:pic>
        <p:nvPicPr>
          <p:cNvPr id="5" name="Picture 4">
            <a:extLst>
              <a:ext uri="{FF2B5EF4-FFF2-40B4-BE49-F238E27FC236}">
                <a16:creationId xmlns:a16="http://schemas.microsoft.com/office/drawing/2014/main" id="{32A5429D-DD57-413D-B80B-F7D2386BC2E8}"/>
              </a:ext>
            </a:extLst>
          </p:cNvPr>
          <p:cNvPicPr>
            <a:picLocks noChangeAspect="1"/>
          </p:cNvPicPr>
          <p:nvPr/>
        </p:nvPicPr>
        <p:blipFill>
          <a:blip r:embed="rId9"/>
          <a:stretch>
            <a:fillRect/>
          </a:stretch>
        </p:blipFill>
        <p:spPr>
          <a:xfrm>
            <a:off x="5265346" y="3625524"/>
            <a:ext cx="3833008" cy="2972534"/>
          </a:xfrm>
          <a:prstGeom prst="rect">
            <a:avLst/>
          </a:prstGeom>
        </p:spPr>
      </p:pic>
    </p:spTree>
    <p:extLst>
      <p:ext uri="{BB962C8B-B14F-4D97-AF65-F5344CB8AC3E}">
        <p14:creationId xmlns:p14="http://schemas.microsoft.com/office/powerpoint/2010/main" val="31790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2" y="1944546"/>
            <a:ext cx="9144000" cy="4787511"/>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52400" y="554136"/>
            <a:ext cx="3787333" cy="1092610"/>
          </a:xfrm>
        </p:spPr>
        <p:txBody>
          <a:bodyPr>
            <a:normAutofit/>
          </a:bodyPr>
          <a:lstStyle/>
          <a:p>
            <a:r>
              <a:rPr lang="en-US" sz="2800" b="1" i="1" dirty="0">
                <a:solidFill>
                  <a:srgbClr val="800000"/>
                </a:solidFill>
                <a:latin typeface="Century Gothic" panose="020B0502020202020204" pitchFamily="34" charset="0"/>
                <a:cs typeface="WC ROUGHTRAD Bta"/>
              </a:rPr>
              <a:t>Chinese Land Slug</a:t>
            </a:r>
            <a:br>
              <a:rPr lang="en-US" sz="2800" b="1" i="1" dirty="0">
                <a:solidFill>
                  <a:srgbClr val="800000"/>
                </a:solidFill>
                <a:latin typeface="Century Gothic" panose="020B0502020202020204" pitchFamily="34" charset="0"/>
                <a:cs typeface="WC ROUGHTRAD Bta"/>
              </a:rPr>
            </a:br>
            <a:r>
              <a:rPr lang="en-US" sz="2800" b="1" i="1" dirty="0" err="1">
                <a:solidFill>
                  <a:schemeClr val="tx1">
                    <a:lumMod val="95000"/>
                    <a:lumOff val="5000"/>
                  </a:schemeClr>
                </a:solidFill>
                <a:latin typeface="Candara" panose="020E0502030303020204" pitchFamily="34" charset="0"/>
              </a:rPr>
              <a:t>Meghimatium</a:t>
            </a:r>
            <a:r>
              <a:rPr lang="en-US" sz="2800" b="1" i="1" dirty="0">
                <a:solidFill>
                  <a:schemeClr val="tx1">
                    <a:lumMod val="95000"/>
                    <a:lumOff val="5000"/>
                  </a:schemeClr>
                </a:solidFill>
                <a:latin typeface="Candara" panose="020E0502030303020204" pitchFamily="34" charset="0"/>
              </a:rPr>
              <a:t> </a:t>
            </a:r>
            <a:r>
              <a:rPr lang="en-US" sz="2800" b="1" i="1" dirty="0" err="1">
                <a:solidFill>
                  <a:schemeClr val="tx1">
                    <a:lumMod val="95000"/>
                    <a:lumOff val="5000"/>
                  </a:schemeClr>
                </a:solidFill>
                <a:latin typeface="Candara" panose="020E0502030303020204" pitchFamily="34" charset="0"/>
              </a:rPr>
              <a:t>pictum</a:t>
            </a:r>
            <a:endParaRPr lang="en-US" sz="2800" b="1" i="1" dirty="0">
              <a:solidFill>
                <a:srgbClr val="800000"/>
              </a:solidFill>
              <a:latin typeface="Century Gothic" panose="020B0502020202020204" pitchFamily="34" charset="0"/>
              <a:cs typeface="WC ROUGHTRAD Bta"/>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13979"/>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0" name="Picture 9" descr="Chinese Slug&#10;Photo: Paulo Lenhard, Project AM">
            <a:extLst>
              <a:ext uri="{FF2B5EF4-FFF2-40B4-BE49-F238E27FC236}">
                <a16:creationId xmlns:a16="http://schemas.microsoft.com/office/drawing/2014/main" id="{90D18E9D-0C05-4B18-AF65-2EF85CF2D47D}"/>
              </a:ext>
            </a:extLst>
          </p:cNvPr>
          <p:cNvPicPr>
            <a:picLocks noChangeAspect="1"/>
          </p:cNvPicPr>
          <p:nvPr/>
        </p:nvPicPr>
        <p:blipFill>
          <a:blip r:embed="rId8"/>
          <a:stretch>
            <a:fillRect/>
          </a:stretch>
        </p:blipFill>
        <p:spPr>
          <a:xfrm>
            <a:off x="5884606" y="2221197"/>
            <a:ext cx="3165986" cy="1202363"/>
          </a:xfrm>
          <a:prstGeom prst="rect">
            <a:avLst/>
          </a:prstGeom>
          <a:ln>
            <a:solidFill>
              <a:schemeClr val="tx2">
                <a:lumMod val="50000"/>
              </a:schemeClr>
            </a:solidFill>
          </a:ln>
        </p:spPr>
      </p:pic>
      <p:sp>
        <p:nvSpPr>
          <p:cNvPr id="13" name="Content Placeholder 2">
            <a:extLst>
              <a:ext uri="{FF2B5EF4-FFF2-40B4-BE49-F238E27FC236}">
                <a16:creationId xmlns:a16="http://schemas.microsoft.com/office/drawing/2014/main" id="{E5BABCD9-1076-4F59-8C19-5EB2B84EEA99}"/>
              </a:ext>
            </a:extLst>
          </p:cNvPr>
          <p:cNvSpPr>
            <a:spLocks noGrp="1"/>
          </p:cNvSpPr>
          <p:nvPr>
            <p:ph idx="1"/>
          </p:nvPr>
        </p:nvSpPr>
        <p:spPr>
          <a:xfrm>
            <a:off x="106142" y="2114924"/>
            <a:ext cx="5778464" cy="4516403"/>
          </a:xfrm>
        </p:spPr>
        <p:txBody>
          <a:bodyPr>
            <a:normAutofit/>
          </a:bodyPr>
          <a:lstStyle/>
          <a:p>
            <a:pPr>
              <a:spcBef>
                <a:spcPts val="0"/>
              </a:spcBef>
            </a:pPr>
            <a:r>
              <a:rPr lang="en-US" sz="2400" b="1" dirty="0">
                <a:solidFill>
                  <a:schemeClr val="tx1">
                    <a:lumMod val="95000"/>
                    <a:lumOff val="5000"/>
                  </a:schemeClr>
                </a:solidFill>
                <a:latin typeface="Candara" panose="020E0502030303020204" pitchFamily="34" charset="0"/>
              </a:rPr>
              <a:t>Native to: </a:t>
            </a:r>
            <a:r>
              <a:rPr lang="en-US" sz="2400" b="1" dirty="0">
                <a:solidFill>
                  <a:schemeClr val="tx2">
                    <a:lumMod val="75000"/>
                  </a:schemeClr>
                </a:solidFill>
                <a:latin typeface="Candara" panose="020E0502030303020204" pitchFamily="34" charset="0"/>
              </a:rPr>
              <a:t>China</a:t>
            </a:r>
          </a:p>
          <a:p>
            <a:pPr>
              <a:spcBef>
                <a:spcPts val="0"/>
              </a:spcBef>
            </a:pPr>
            <a:r>
              <a:rPr lang="en-US" sz="2400" b="1" dirty="0">
                <a:solidFill>
                  <a:schemeClr val="tx1">
                    <a:lumMod val="95000"/>
                    <a:lumOff val="5000"/>
                  </a:schemeClr>
                </a:solidFill>
                <a:latin typeface="Candara" panose="020E0502030303020204" pitchFamily="34" charset="0"/>
              </a:rPr>
              <a:t>Crop Hosts: </a:t>
            </a:r>
            <a:r>
              <a:rPr lang="en-US" sz="2000" b="1" dirty="0">
                <a:solidFill>
                  <a:schemeClr val="tx2">
                    <a:lumMod val="75000"/>
                  </a:schemeClr>
                </a:solidFill>
                <a:latin typeface="Candara" panose="020E0502030303020204" pitchFamily="34" charset="0"/>
              </a:rPr>
              <a:t>Feeds on many plants and documented to destroy </a:t>
            </a:r>
            <a:r>
              <a:rPr lang="en-US" sz="20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grape vineyards in Brazil. </a:t>
            </a:r>
          </a:p>
          <a:p>
            <a:pPr>
              <a:spcBef>
                <a:spcPts val="0"/>
              </a:spcBef>
            </a:pPr>
            <a:r>
              <a:rPr lang="en-US" sz="2400" b="1" dirty="0">
                <a:solidFill>
                  <a:schemeClr val="tx1">
                    <a:lumMod val="95000"/>
                    <a:lumOff val="5000"/>
                  </a:schemeClr>
                </a:solidFill>
                <a:latin typeface="Candara" panose="020E0502030303020204" pitchFamily="34" charset="0"/>
              </a:rPr>
              <a:t>How can it be spread? </a:t>
            </a:r>
            <a:r>
              <a:rPr lang="en-US" sz="1800" b="1" dirty="0">
                <a:solidFill>
                  <a:schemeClr val="tx2">
                    <a:lumMod val="75000"/>
                  </a:schemeClr>
                </a:solidFill>
                <a:latin typeface="Candara" panose="020E0502030303020204" pitchFamily="34" charset="0"/>
              </a:rPr>
              <a:t>International trade.  Found on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produce</a:t>
            </a:r>
            <a:r>
              <a:rPr lang="en-US" sz="1800" b="1" dirty="0">
                <a:solidFill>
                  <a:schemeClr val="tx2">
                    <a:lumMod val="75000"/>
                  </a:schemeClr>
                </a:solidFill>
                <a:latin typeface="Candara" panose="020E0502030303020204" pitchFamily="34" charset="0"/>
              </a:rPr>
              <a:t> from Brazil; and other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ornamental plants </a:t>
            </a:r>
            <a:r>
              <a:rPr lang="en-US" sz="1800" b="1" dirty="0">
                <a:solidFill>
                  <a:schemeClr val="tx2">
                    <a:lumMod val="75000"/>
                  </a:schemeClr>
                </a:solidFill>
                <a:latin typeface="Candara" panose="020E0502030303020204" pitchFamily="34" charset="0"/>
              </a:rPr>
              <a:t>from Asia.</a:t>
            </a:r>
          </a:p>
          <a:p>
            <a:pPr>
              <a:spcBef>
                <a:spcPts val="0"/>
              </a:spcBef>
            </a:pPr>
            <a:r>
              <a:rPr lang="en-US" sz="2600" b="1" dirty="0">
                <a:solidFill>
                  <a:schemeClr val="tx1">
                    <a:lumMod val="95000"/>
                    <a:lumOff val="5000"/>
                  </a:schemeClr>
                </a:solidFill>
                <a:latin typeface="Candara" panose="020E0502030303020204" pitchFamily="34" charset="0"/>
              </a:rPr>
              <a:t>Identification: </a:t>
            </a:r>
            <a:r>
              <a:rPr lang="en-US" b="1" dirty="0">
                <a:solidFill>
                  <a:schemeClr val="tx2">
                    <a:lumMod val="75000"/>
                  </a:schemeClr>
                </a:solidFill>
                <a:latin typeface="Candara" panose="020E0502030303020204" pitchFamily="34" charset="0"/>
              </a:rPr>
              <a:t>Slimy beige skin that has two lateral stripes and another middle stripe.</a:t>
            </a:r>
          </a:p>
          <a:p>
            <a:pPr>
              <a:spcBef>
                <a:spcPts val="0"/>
              </a:spcBef>
            </a:pPr>
            <a:r>
              <a:rPr lang="en-US" sz="2400" b="1" dirty="0">
                <a:solidFill>
                  <a:schemeClr val="tx1">
                    <a:lumMod val="95000"/>
                    <a:lumOff val="5000"/>
                  </a:schemeClr>
                </a:solidFill>
                <a:latin typeface="Candara" panose="020E0502030303020204" pitchFamily="34" charset="0"/>
              </a:rPr>
              <a:t>Economic &amp; Health Impacts</a:t>
            </a:r>
          </a:p>
          <a:p>
            <a:pPr lvl="1">
              <a:spcBef>
                <a:spcPts val="0"/>
              </a:spcBef>
            </a:pPr>
            <a:r>
              <a:rPr lang="en-US" sz="1800" b="1" dirty="0">
                <a:solidFill>
                  <a:schemeClr val="tx2">
                    <a:lumMod val="75000"/>
                  </a:schemeClr>
                </a:solidFill>
                <a:latin typeface="Candara" panose="020E0502030303020204" pitchFamily="34" charset="0"/>
              </a:rPr>
              <a:t>Other </a:t>
            </a:r>
            <a:r>
              <a:rPr lang="en-US" sz="1800" b="1" i="1" dirty="0" err="1">
                <a:solidFill>
                  <a:schemeClr val="tx2">
                    <a:lumMod val="75000"/>
                  </a:schemeClr>
                </a:solidFill>
                <a:latin typeface="Candara" panose="020E0502030303020204" pitchFamily="34" charset="0"/>
              </a:rPr>
              <a:t>Megahimatium</a:t>
            </a:r>
            <a:r>
              <a:rPr lang="en-US" sz="1800" b="1" i="1" dirty="0">
                <a:solidFill>
                  <a:schemeClr val="tx2">
                    <a:lumMod val="75000"/>
                  </a:schemeClr>
                </a:solidFill>
                <a:latin typeface="Candara" panose="020E0502030303020204" pitchFamily="34" charset="0"/>
              </a:rPr>
              <a:t> </a:t>
            </a:r>
            <a:r>
              <a:rPr lang="en-US" sz="1800" b="1" dirty="0">
                <a:solidFill>
                  <a:schemeClr val="tx2">
                    <a:lumMod val="75000"/>
                  </a:schemeClr>
                </a:solidFill>
                <a:latin typeface="Candara" panose="020E0502030303020204" pitchFamily="34" charset="0"/>
              </a:rPr>
              <a:t>slugs spread </a:t>
            </a:r>
            <a:r>
              <a:rPr lang="en-US" sz="18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A. cantonensis </a:t>
            </a:r>
            <a:endParaRPr lang="en-US" sz="1800" b="1" dirty="0">
              <a:solidFill>
                <a:schemeClr val="tx2">
                  <a:lumMod val="75000"/>
                </a:schemeClr>
              </a:solidFill>
              <a:latin typeface="Candara" panose="020E0502030303020204" pitchFamily="34" charset="0"/>
            </a:endParaRPr>
          </a:p>
          <a:p>
            <a:pPr lvl="1">
              <a:spcBef>
                <a:spcPts val="0"/>
              </a:spcBef>
            </a:pPr>
            <a:r>
              <a:rPr lang="en-US" sz="1800" b="1" dirty="0">
                <a:solidFill>
                  <a:schemeClr val="tx2">
                    <a:lumMod val="75000"/>
                  </a:schemeClr>
                </a:solidFill>
                <a:latin typeface="Candara" panose="020E0502030303020204" pitchFamily="34" charset="0"/>
              </a:rPr>
              <a:t>TX Wine Production is threatened if this slug establishes. </a:t>
            </a:r>
            <a:endParaRPr lang="en-US" b="1" i="1" dirty="0">
              <a:latin typeface="Candara" panose="020E0502030303020204" pitchFamily="34" charset="0"/>
              <a:cs typeface="Candara"/>
            </a:endParaRPr>
          </a:p>
        </p:txBody>
      </p:sp>
      <p:pic>
        <p:nvPicPr>
          <p:cNvPr id="7" name="Picture 6">
            <a:extLst>
              <a:ext uri="{FF2B5EF4-FFF2-40B4-BE49-F238E27FC236}">
                <a16:creationId xmlns:a16="http://schemas.microsoft.com/office/drawing/2014/main" id="{9B8721A1-D4B9-4D0E-BF01-FF66E9E6DC47}"/>
              </a:ext>
            </a:extLst>
          </p:cNvPr>
          <p:cNvPicPr>
            <a:picLocks noChangeAspect="1"/>
          </p:cNvPicPr>
          <p:nvPr/>
        </p:nvPicPr>
        <p:blipFill rotWithShape="1">
          <a:blip r:embed="rId9"/>
          <a:srcRect t="9996" r="6400"/>
          <a:stretch/>
        </p:blipFill>
        <p:spPr>
          <a:xfrm>
            <a:off x="5884606" y="3589009"/>
            <a:ext cx="3165986" cy="2144731"/>
          </a:xfrm>
          <a:prstGeom prst="rect">
            <a:avLst/>
          </a:prstGeom>
          <a:ln>
            <a:solidFill>
              <a:schemeClr val="tx2">
                <a:lumMod val="75000"/>
              </a:schemeClr>
            </a:solidFill>
          </a:ln>
        </p:spPr>
      </p:pic>
      <p:grpSp>
        <p:nvGrpSpPr>
          <p:cNvPr id="17" name="Group 16">
            <a:extLst>
              <a:ext uri="{FF2B5EF4-FFF2-40B4-BE49-F238E27FC236}">
                <a16:creationId xmlns:a16="http://schemas.microsoft.com/office/drawing/2014/main" id="{B930FB4C-02BB-4BF6-9AE5-BC8ED3A00CAD}"/>
              </a:ext>
            </a:extLst>
          </p:cNvPr>
          <p:cNvGrpSpPr/>
          <p:nvPr/>
        </p:nvGrpSpPr>
        <p:grpSpPr>
          <a:xfrm>
            <a:off x="7093974" y="3932387"/>
            <a:ext cx="1565791" cy="1453410"/>
            <a:chOff x="7093974" y="2948539"/>
            <a:chExt cx="1565791" cy="1453410"/>
          </a:xfrm>
        </p:grpSpPr>
        <p:cxnSp>
          <p:nvCxnSpPr>
            <p:cNvPr id="9" name="Straight Arrow Connector 8">
              <a:extLst>
                <a:ext uri="{FF2B5EF4-FFF2-40B4-BE49-F238E27FC236}">
                  <a16:creationId xmlns:a16="http://schemas.microsoft.com/office/drawing/2014/main" id="{D022388E-6B37-4D51-8616-14F59F4A4FCA}"/>
                </a:ext>
              </a:extLst>
            </p:cNvPr>
            <p:cNvCxnSpPr/>
            <p:nvPr/>
          </p:nvCxnSpPr>
          <p:spPr>
            <a:xfrm>
              <a:off x="7093974" y="2948539"/>
              <a:ext cx="530942" cy="312138"/>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E4AF079-68E5-4FEA-85D3-1410D5D099AD}"/>
                </a:ext>
              </a:extLst>
            </p:cNvPr>
            <p:cNvCxnSpPr>
              <a:cxnSpLocks/>
            </p:cNvCxnSpPr>
            <p:nvPr/>
          </p:nvCxnSpPr>
          <p:spPr>
            <a:xfrm flipV="1">
              <a:off x="7752732" y="3796197"/>
              <a:ext cx="0" cy="605752"/>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3D75E4D-F10F-4103-9823-EBA5E917D345}"/>
                </a:ext>
              </a:extLst>
            </p:cNvPr>
            <p:cNvCxnSpPr>
              <a:cxnSpLocks/>
            </p:cNvCxnSpPr>
            <p:nvPr/>
          </p:nvCxnSpPr>
          <p:spPr>
            <a:xfrm flipV="1">
              <a:off x="8659765" y="3429000"/>
              <a:ext cx="0" cy="606103"/>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87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2076623"/>
            <a:ext cx="9144000" cy="4781377"/>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48975" y="561040"/>
            <a:ext cx="4275541" cy="1085004"/>
          </a:xfrm>
        </p:spPr>
        <p:txBody>
          <a:bodyPr>
            <a:noAutofit/>
          </a:bodyPr>
          <a:lstStyle/>
          <a:p>
            <a:r>
              <a:rPr lang="en-US" sz="2800" b="1" dirty="0">
                <a:solidFill>
                  <a:srgbClr val="800000"/>
                </a:solidFill>
                <a:latin typeface="Century Gothic" panose="020B0502020202020204" pitchFamily="34" charset="0"/>
                <a:cs typeface="WC ROUGHTRAD Bta"/>
              </a:rPr>
              <a:t>Leatherleaf Slugs</a:t>
            </a:r>
            <a:br>
              <a:rPr lang="en-US" sz="2800" b="1" i="1" dirty="0">
                <a:solidFill>
                  <a:srgbClr val="800000"/>
                </a:solidFill>
                <a:latin typeface="Century Gothic" panose="020B0502020202020204" pitchFamily="34" charset="0"/>
                <a:cs typeface="WC ROUGHTRAD Bta"/>
              </a:rPr>
            </a:br>
            <a:r>
              <a:rPr lang="en-US" sz="2800" b="1" i="1" dirty="0">
                <a:solidFill>
                  <a:schemeClr val="tx1">
                    <a:lumMod val="95000"/>
                    <a:lumOff val="5000"/>
                  </a:schemeClr>
                </a:solidFill>
                <a:latin typeface="Century Gothic" panose="020B0502020202020204" pitchFamily="34" charset="0"/>
                <a:cs typeface="WC ROUGHTRAD Bta"/>
              </a:rPr>
              <a:t>Belocaulus angustipes</a:t>
            </a:r>
          </a:p>
        </p:txBody>
      </p:sp>
      <p:sp>
        <p:nvSpPr>
          <p:cNvPr id="3" name="Content Placeholder 2"/>
          <p:cNvSpPr>
            <a:spLocks noGrp="1"/>
          </p:cNvSpPr>
          <p:nvPr>
            <p:ph idx="1"/>
          </p:nvPr>
        </p:nvSpPr>
        <p:spPr>
          <a:xfrm>
            <a:off x="108076" y="2306839"/>
            <a:ext cx="6411722" cy="4361949"/>
          </a:xfrm>
        </p:spPr>
        <p:txBody>
          <a:bodyPr>
            <a:normAutofit lnSpcReduction="10000"/>
          </a:bodyPr>
          <a:lstStyle/>
          <a:p>
            <a:pPr>
              <a:spcBef>
                <a:spcPts val="0"/>
              </a:spcBef>
            </a:pPr>
            <a:r>
              <a:rPr lang="en-US" sz="2400" b="1" dirty="0">
                <a:solidFill>
                  <a:schemeClr val="tx1">
                    <a:lumMod val="95000"/>
                    <a:lumOff val="5000"/>
                  </a:schemeClr>
                </a:solidFill>
                <a:latin typeface="Candara" panose="020E0502030303020204" pitchFamily="34" charset="0"/>
              </a:rPr>
              <a:t>One species in US</a:t>
            </a:r>
          </a:p>
          <a:p>
            <a:pPr lvl="1">
              <a:spcBef>
                <a:spcPts val="0"/>
              </a:spcBef>
            </a:pPr>
            <a:r>
              <a:rPr lang="en-US" sz="1800" b="1" dirty="0">
                <a:solidFill>
                  <a:schemeClr val="tx2">
                    <a:lumMod val="75000"/>
                  </a:schemeClr>
                </a:solidFill>
                <a:latin typeface="Candara" panose="020E0502030303020204" pitchFamily="34" charset="0"/>
                <a:ea typeface="Adobe Fan Heiti Std B" panose="020B0700000000000000" pitchFamily="34" charset="-128"/>
              </a:rPr>
              <a:t>Common Name: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Black Velvet Leatherleaf slug </a:t>
            </a:r>
          </a:p>
          <a:p>
            <a:pPr>
              <a:spcBef>
                <a:spcPts val="0"/>
              </a:spcBef>
            </a:pPr>
            <a:r>
              <a:rPr lang="en-US" sz="2400" b="1" dirty="0">
                <a:solidFill>
                  <a:schemeClr val="tx1">
                    <a:lumMod val="95000"/>
                    <a:lumOff val="5000"/>
                  </a:schemeClr>
                </a:solidFill>
                <a:latin typeface="Candara" panose="020E0502030303020204" pitchFamily="34" charset="0"/>
                <a:ea typeface="Adobe Fan Heiti Std B" panose="020B0700000000000000" pitchFamily="34" charset="-128"/>
              </a:rPr>
              <a:t>Native to: </a:t>
            </a:r>
            <a:r>
              <a:rPr lang="en-US" sz="2400" b="1" dirty="0">
                <a:solidFill>
                  <a:schemeClr val="tx2">
                    <a:lumMod val="75000"/>
                  </a:schemeClr>
                </a:solidFill>
                <a:latin typeface="Candara" panose="020E0502030303020204" pitchFamily="34" charset="0"/>
                <a:ea typeface="Adobe Fan Heiti Std B" panose="020B0700000000000000" pitchFamily="34" charset="-128"/>
              </a:rPr>
              <a:t>South America</a:t>
            </a:r>
          </a:p>
          <a:p>
            <a:pPr lvl="1">
              <a:spcBef>
                <a:spcPts val="0"/>
              </a:spcBef>
            </a:pPr>
            <a:r>
              <a:rPr lang="en-US" sz="1800" b="1" u="sng" dirty="0">
                <a:solidFill>
                  <a:schemeClr val="tx2">
                    <a:lumMod val="75000"/>
                  </a:schemeClr>
                </a:solidFill>
                <a:latin typeface="Candara" panose="020E0502030303020204" pitchFamily="34" charset="0"/>
                <a:ea typeface="Adobe Song Std L" panose="02020300000000000000" pitchFamily="18" charset="-128"/>
              </a:rPr>
              <a:t>Texas:</a:t>
            </a:r>
            <a:r>
              <a:rPr lang="en-US" sz="1800" b="1" dirty="0">
                <a:solidFill>
                  <a:schemeClr val="tx2">
                    <a:lumMod val="75000"/>
                  </a:schemeClr>
                </a:solidFill>
                <a:latin typeface="Candara" panose="020E0502030303020204" pitchFamily="34" charset="0"/>
                <a:ea typeface="Adobe Song Std L" panose="02020300000000000000" pitchFamily="18" charset="-128"/>
              </a:rPr>
              <a:t> first reported in the San Antonio area; now found in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rPr>
              <a:t>over 50 Texas counties</a:t>
            </a:r>
          </a:p>
          <a:p>
            <a:pPr>
              <a:spcBef>
                <a:spcPts val="0"/>
              </a:spcBef>
            </a:pPr>
            <a:r>
              <a:rPr lang="en-US" sz="2400" b="1" dirty="0">
                <a:solidFill>
                  <a:schemeClr val="tx1">
                    <a:lumMod val="95000"/>
                    <a:lumOff val="5000"/>
                  </a:schemeClr>
                </a:solidFill>
                <a:latin typeface="Candara" panose="020E0502030303020204" pitchFamily="34" charset="0"/>
              </a:rPr>
              <a:t>How can it spread? </a:t>
            </a:r>
            <a:r>
              <a:rPr lang="en-US" sz="1800" b="1" dirty="0">
                <a:solidFill>
                  <a:schemeClr val="tx2">
                    <a:lumMod val="75000"/>
                  </a:schemeClr>
                </a:solidFill>
                <a:latin typeface="Candara" panose="020E0502030303020204" pitchFamily="34" charset="0"/>
              </a:rPr>
              <a:t>Landscaping accidentally spread it across Southeastern US in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ornamentals, nursery stock, soil, and mulch.</a:t>
            </a:r>
            <a:endParaRPr lang="en-US" sz="2800" b="1" dirty="0">
              <a:latin typeface="Candara" panose="020E0502030303020204" pitchFamily="34" charset="0"/>
            </a:endParaRPr>
          </a:p>
          <a:p>
            <a:pPr>
              <a:spcBef>
                <a:spcPts val="0"/>
              </a:spcBef>
            </a:pPr>
            <a:r>
              <a:rPr lang="en-US" sz="2400" b="1" dirty="0">
                <a:solidFill>
                  <a:schemeClr val="tx1">
                    <a:lumMod val="95000"/>
                    <a:lumOff val="5000"/>
                  </a:schemeClr>
                </a:solidFill>
                <a:latin typeface="Candara" panose="020E0502030303020204" pitchFamily="34" charset="0"/>
              </a:rPr>
              <a:t>Identification: </a:t>
            </a:r>
            <a:r>
              <a:rPr lang="en-US" b="1" dirty="0">
                <a:solidFill>
                  <a:schemeClr val="tx2">
                    <a:lumMod val="75000"/>
                  </a:schemeClr>
                </a:solidFill>
                <a:latin typeface="Candara" panose="020E0502030303020204" pitchFamily="34" charset="0"/>
              </a:rPr>
              <a:t>Rough “velvet-like” skin that is black throughout. </a:t>
            </a:r>
            <a:r>
              <a:rPr lang="en-US" b="1" dirty="0">
                <a:solidFill>
                  <a:schemeClr val="tx1">
                    <a:lumMod val="95000"/>
                    <a:lumOff val="5000"/>
                  </a:schemeClr>
                </a:solidFill>
                <a:latin typeface="Candara" panose="020E0502030303020204" pitchFamily="34" charset="0"/>
              </a:rPr>
              <a:t>Very distinctive. </a:t>
            </a:r>
            <a:r>
              <a:rPr lang="en-US" b="1" dirty="0">
                <a:solidFill>
                  <a:schemeClr val="tx2">
                    <a:lumMod val="75000"/>
                  </a:schemeClr>
                </a:solidFill>
                <a:latin typeface="Candara" panose="020E0502030303020204" pitchFamily="34" charset="0"/>
              </a:rPr>
              <a:t>Underside has beige coloring. Eggs are clear orbs. </a:t>
            </a:r>
            <a:endParaRPr lang="en-US" sz="2400" b="1" dirty="0">
              <a:solidFill>
                <a:schemeClr val="tx2">
                  <a:lumMod val="75000"/>
                </a:schemeClr>
              </a:solidFill>
              <a:latin typeface="Candara" panose="020E0502030303020204" pitchFamily="34" charset="0"/>
            </a:endParaRPr>
          </a:p>
          <a:p>
            <a:pPr>
              <a:spcBef>
                <a:spcPts val="0"/>
              </a:spcBef>
            </a:pPr>
            <a:r>
              <a:rPr lang="en-US" sz="2400" b="1" dirty="0">
                <a:solidFill>
                  <a:schemeClr val="tx1">
                    <a:lumMod val="95000"/>
                    <a:lumOff val="5000"/>
                  </a:schemeClr>
                </a:solidFill>
                <a:latin typeface="Candara" panose="020E0502030303020204" pitchFamily="34" charset="0"/>
              </a:rPr>
              <a:t>Economic &amp; Health Impacts</a:t>
            </a:r>
          </a:p>
          <a:p>
            <a:pPr lvl="1">
              <a:spcBef>
                <a:spcPts val="0"/>
              </a:spcBef>
            </a:pPr>
            <a:r>
              <a:rPr lang="en-US" sz="1800" b="1" dirty="0">
                <a:solidFill>
                  <a:schemeClr val="tx2">
                    <a:lumMod val="75000"/>
                  </a:schemeClr>
                </a:solidFill>
                <a:latin typeface="Candara" panose="020E0502030303020204" pitchFamily="34" charset="0"/>
                <a:ea typeface="Adobe Fan Heiti Std B" panose="020B0700000000000000" pitchFamily="34" charset="-128"/>
              </a:rPr>
              <a:t>Spreads </a:t>
            </a:r>
            <a:r>
              <a:rPr lang="en-US" sz="18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A. costaricensis </a:t>
            </a:r>
            <a:r>
              <a:rPr lang="en-US" sz="1800" b="1" dirty="0">
                <a:solidFill>
                  <a:schemeClr val="tx2">
                    <a:lumMod val="75000"/>
                  </a:schemeClr>
                </a:solidFill>
                <a:latin typeface="Candara" panose="020E0502030303020204" pitchFamily="34" charset="0"/>
                <a:ea typeface="Adobe Fan Heiti Std B" panose="020B0700000000000000" pitchFamily="34" charset="-128"/>
              </a:rPr>
              <a:t>in Central &amp; South America.</a:t>
            </a:r>
          </a:p>
          <a:p>
            <a:pPr lvl="1">
              <a:spcBef>
                <a:spcPts val="0"/>
              </a:spcBef>
            </a:pPr>
            <a:r>
              <a:rPr lang="en-US" sz="1800" b="1" i="1" dirty="0">
                <a:solidFill>
                  <a:schemeClr val="tx2">
                    <a:lumMod val="75000"/>
                  </a:schemeClr>
                </a:solidFill>
                <a:latin typeface="Candara" panose="020E0502030303020204" pitchFamily="34" charset="0"/>
                <a:ea typeface="Adobe Fan Heiti Std B" panose="020B0700000000000000" pitchFamily="34" charset="-128"/>
                <a:cs typeface="Candara"/>
              </a:rPr>
              <a:t>Large appetite for grasses and turf.</a:t>
            </a:r>
            <a:endParaRPr lang="en-US" b="1" i="1" dirty="0">
              <a:latin typeface="Candara" panose="020E0502030303020204" pitchFamily="34" charset="0"/>
              <a:cs typeface="Candara"/>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0" name="Picture 9" descr="A picture containing ground, outdoor&#10;&#10;Description automatically generated">
            <a:extLst>
              <a:ext uri="{FF2B5EF4-FFF2-40B4-BE49-F238E27FC236}">
                <a16:creationId xmlns:a16="http://schemas.microsoft.com/office/drawing/2014/main" id="{B14C6C27-EC1B-45E6-8644-A8613A8AD3DC}"/>
              </a:ext>
            </a:extLst>
          </p:cNvPr>
          <p:cNvPicPr>
            <a:picLocks noChangeAspect="1"/>
          </p:cNvPicPr>
          <p:nvPr/>
        </p:nvPicPr>
        <p:blipFill rotWithShape="1">
          <a:blip r:embed="rId8"/>
          <a:srcRect l="13473" t="22440" r="22222" b="15626"/>
          <a:stretch/>
        </p:blipFill>
        <p:spPr>
          <a:xfrm>
            <a:off x="6203445" y="844090"/>
            <a:ext cx="2818377" cy="1809640"/>
          </a:xfrm>
          <a:prstGeom prst="rect">
            <a:avLst/>
          </a:prstGeom>
          <a:ln>
            <a:solidFill>
              <a:schemeClr val="tx2">
                <a:lumMod val="50000"/>
              </a:schemeClr>
            </a:solidFill>
          </a:ln>
        </p:spPr>
      </p:pic>
      <p:pic>
        <p:nvPicPr>
          <p:cNvPr id="12" name="Picture 11" descr="Black velvet leatherleaf slug in the grass">
            <a:extLst>
              <a:ext uri="{FF2B5EF4-FFF2-40B4-BE49-F238E27FC236}">
                <a16:creationId xmlns:a16="http://schemas.microsoft.com/office/drawing/2014/main" id="{2341E5FC-8627-4D5A-A54E-4393B91BFCF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7065" b="12763"/>
          <a:stretch/>
        </p:blipFill>
        <p:spPr>
          <a:xfrm>
            <a:off x="6519798" y="2765455"/>
            <a:ext cx="2481607" cy="2154521"/>
          </a:xfrm>
          <a:prstGeom prst="rect">
            <a:avLst/>
          </a:prstGeom>
          <a:ln>
            <a:solidFill>
              <a:schemeClr val="tx2">
                <a:lumMod val="50000"/>
              </a:schemeClr>
            </a:solidFill>
          </a:ln>
        </p:spPr>
      </p:pic>
      <p:pic>
        <p:nvPicPr>
          <p:cNvPr id="13" name="Picture 12" descr="Close-up of Black Velvet Leatherleaf slug antennae and texture. ">
            <a:extLst>
              <a:ext uri="{FF2B5EF4-FFF2-40B4-BE49-F238E27FC236}">
                <a16:creationId xmlns:a16="http://schemas.microsoft.com/office/drawing/2014/main" id="{F1F782CB-F8A7-4574-AF89-2172DF147C6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16200000">
            <a:off x="7074577" y="4824256"/>
            <a:ext cx="1719384" cy="2134273"/>
          </a:xfrm>
          <a:prstGeom prst="rect">
            <a:avLst/>
          </a:prstGeom>
          <a:ln>
            <a:solidFill>
              <a:schemeClr val="tx2">
                <a:lumMod val="50000"/>
              </a:schemeClr>
            </a:solidFill>
          </a:ln>
        </p:spPr>
      </p:pic>
      <p:sp>
        <p:nvSpPr>
          <p:cNvPr id="14" name="Arrow: Pentagon 13">
            <a:hlinkClick r:id="rId11"/>
            <a:extLst>
              <a:ext uri="{FF2B5EF4-FFF2-40B4-BE49-F238E27FC236}">
                <a16:creationId xmlns:a16="http://schemas.microsoft.com/office/drawing/2014/main" id="{B21270E4-6ADA-4897-8A2B-73090F910586}"/>
              </a:ext>
            </a:extLst>
          </p:cNvPr>
          <p:cNvSpPr/>
          <p:nvPr/>
        </p:nvSpPr>
        <p:spPr>
          <a:xfrm>
            <a:off x="4783380" y="1415517"/>
            <a:ext cx="1507930" cy="461054"/>
          </a:xfrm>
          <a:prstGeom prst="homePlate">
            <a:avLst/>
          </a:prstGeom>
          <a:solidFill>
            <a:schemeClr val="accent4">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12">
                  <a:extLst>
                    <a:ext uri="{A12FA001-AC4F-418D-AE19-62706E023703}">
                      <ahyp:hlinkClr xmlns:ahyp="http://schemas.microsoft.com/office/drawing/2018/hyperlinkcolor" val="tx"/>
                    </a:ext>
                  </a:extLst>
                </a:hlinkClick>
              </a:rPr>
              <a:t>Report It! </a:t>
            </a:r>
            <a:endParaRPr lang="en-US" b="1" dirty="0">
              <a:solidFill>
                <a:schemeClr val="bg1"/>
              </a:solidFill>
            </a:endParaRPr>
          </a:p>
        </p:txBody>
      </p:sp>
    </p:spTree>
    <p:extLst>
      <p:ext uri="{BB962C8B-B14F-4D97-AF65-F5344CB8AC3E}">
        <p14:creationId xmlns:p14="http://schemas.microsoft.com/office/powerpoint/2010/main" val="40439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anim calcmode="lin" valueType="num">
                                      <p:cBhvr>
                                        <p:cTn id="12" dur="2000" fill="hold"/>
                                        <p:tgtEl>
                                          <p:spTgt spid="14"/>
                                        </p:tgtEl>
                                        <p:attrNameLst>
                                          <p:attrName>ppt_w</p:attrName>
                                        </p:attrNameLst>
                                      </p:cBhvr>
                                      <p:tavLst>
                                        <p:tav tm="0" fmla="#ppt_w*sin(2.5*pi*$)">
                                          <p:val>
                                            <p:fltVal val="0"/>
                                          </p:val>
                                        </p:tav>
                                        <p:tav tm="100000">
                                          <p:val>
                                            <p:fltVal val="1"/>
                                          </p:val>
                                        </p:tav>
                                      </p:tavLst>
                                    </p:anim>
                                    <p:anim calcmode="lin" valueType="num">
                                      <p:cBhvr>
                                        <p:cTn id="13" dur="2000" fill="hold"/>
                                        <p:tgtEl>
                                          <p:spTgt spid="14"/>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2020527"/>
            <a:ext cx="9144002" cy="4562023"/>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48975" y="594701"/>
            <a:ext cx="3651129" cy="1130239"/>
          </a:xfrm>
        </p:spPr>
        <p:txBody>
          <a:bodyPr>
            <a:normAutofit/>
          </a:bodyPr>
          <a:lstStyle/>
          <a:p>
            <a:r>
              <a:rPr lang="en-US" sz="2800" b="1" i="1" dirty="0">
                <a:solidFill>
                  <a:srgbClr val="800000"/>
                </a:solidFill>
                <a:latin typeface="Century Gothic" panose="020B0502020202020204" pitchFamily="34" charset="0"/>
                <a:cs typeface="WC ROUGHTRAD Bta"/>
              </a:rPr>
              <a:t>Sarasinula spp.</a:t>
            </a:r>
            <a:br>
              <a:rPr lang="en-US" sz="2800" b="1" i="1" dirty="0">
                <a:solidFill>
                  <a:srgbClr val="800000"/>
                </a:solidFill>
                <a:latin typeface="Century Gothic" panose="020B0502020202020204" pitchFamily="34" charset="0"/>
                <a:cs typeface="WC ROUGHTRAD Bta"/>
              </a:rPr>
            </a:br>
            <a:r>
              <a:rPr lang="en-US" sz="2800" b="1" i="1" dirty="0">
                <a:solidFill>
                  <a:schemeClr val="tx1">
                    <a:lumMod val="95000"/>
                    <a:lumOff val="5000"/>
                  </a:schemeClr>
                </a:solidFill>
                <a:latin typeface="Century Gothic" panose="020B0502020202020204" pitchFamily="34" charset="0"/>
                <a:cs typeface="WC ROUGHTRAD Bta"/>
              </a:rPr>
              <a:t>Sarasinula </a:t>
            </a:r>
            <a:r>
              <a:rPr lang="en-US" sz="2800" b="1" i="1" dirty="0" err="1">
                <a:solidFill>
                  <a:schemeClr val="tx1">
                    <a:lumMod val="95000"/>
                    <a:lumOff val="5000"/>
                  </a:schemeClr>
                </a:solidFill>
                <a:latin typeface="Century Gothic" panose="020B0502020202020204" pitchFamily="34" charset="0"/>
                <a:cs typeface="WC ROUGHTRAD Bta"/>
              </a:rPr>
              <a:t>plebiea</a:t>
            </a:r>
            <a:endParaRPr lang="en-US" sz="2800" b="1" i="1" dirty="0">
              <a:solidFill>
                <a:schemeClr val="tx1">
                  <a:lumMod val="95000"/>
                  <a:lumOff val="5000"/>
                </a:schemeClr>
              </a:solidFill>
              <a:latin typeface="Century Gothic" panose="020B0502020202020204" pitchFamily="34" charset="0"/>
              <a:cs typeface="WC ROUGHTRAD Bta"/>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0" name="Picture 9">
            <a:extLst>
              <a:ext uri="{FF2B5EF4-FFF2-40B4-BE49-F238E27FC236}">
                <a16:creationId xmlns:a16="http://schemas.microsoft.com/office/drawing/2014/main" id="{C03733BF-2970-43B4-9E38-9E82FD696EE4}"/>
              </a:ext>
            </a:extLst>
          </p:cNvPr>
          <p:cNvPicPr>
            <a:picLocks noChangeAspect="1"/>
          </p:cNvPicPr>
          <p:nvPr/>
        </p:nvPicPr>
        <p:blipFill rotWithShape="1">
          <a:blip r:embed="rId8"/>
          <a:srcRect l="3452" t="15829" b="5573"/>
          <a:stretch/>
        </p:blipFill>
        <p:spPr>
          <a:xfrm>
            <a:off x="5643695" y="709098"/>
            <a:ext cx="3264815" cy="1262592"/>
          </a:xfrm>
          <a:prstGeom prst="rect">
            <a:avLst/>
          </a:prstGeom>
          <a:ln>
            <a:solidFill>
              <a:schemeClr val="tx2">
                <a:lumMod val="50000"/>
              </a:schemeClr>
            </a:solidFill>
          </a:ln>
        </p:spPr>
      </p:pic>
      <p:sp>
        <p:nvSpPr>
          <p:cNvPr id="13" name="Content Placeholder 2">
            <a:extLst>
              <a:ext uri="{FF2B5EF4-FFF2-40B4-BE49-F238E27FC236}">
                <a16:creationId xmlns:a16="http://schemas.microsoft.com/office/drawing/2014/main" id="{CB09A0B2-850C-4CF0-9E95-6B0AE5C61E48}"/>
              </a:ext>
            </a:extLst>
          </p:cNvPr>
          <p:cNvSpPr txBox="1">
            <a:spLocks/>
          </p:cNvSpPr>
          <p:nvPr/>
        </p:nvSpPr>
        <p:spPr>
          <a:xfrm>
            <a:off x="108076" y="2267278"/>
            <a:ext cx="6623370" cy="40320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2400" b="1" dirty="0">
                <a:solidFill>
                  <a:schemeClr val="tx1">
                    <a:lumMod val="95000"/>
                    <a:lumOff val="5000"/>
                  </a:schemeClr>
                </a:solidFill>
                <a:latin typeface="Candara" panose="020E0502030303020204" pitchFamily="34" charset="0"/>
                <a:ea typeface="Adobe Fan Heiti Std B" panose="020B0700000000000000" pitchFamily="34" charset="-128"/>
              </a:rPr>
              <a:t>Native to: </a:t>
            </a:r>
            <a:r>
              <a:rPr lang="en-US" sz="2400" b="1" dirty="0">
                <a:solidFill>
                  <a:schemeClr val="tx2">
                    <a:lumMod val="75000"/>
                  </a:schemeClr>
                </a:solidFill>
                <a:latin typeface="Candara" panose="020E0502030303020204" pitchFamily="34" charset="0"/>
                <a:ea typeface="Adobe Fan Heiti Std B" panose="020B0700000000000000" pitchFamily="34" charset="-128"/>
              </a:rPr>
              <a:t>South America</a:t>
            </a:r>
          </a:p>
          <a:p>
            <a:pPr>
              <a:spcBef>
                <a:spcPts val="0"/>
              </a:spcBef>
            </a:pPr>
            <a:r>
              <a:rPr lang="en-US" sz="2400" b="1" dirty="0">
                <a:solidFill>
                  <a:schemeClr val="tx1">
                    <a:lumMod val="95000"/>
                    <a:lumOff val="5000"/>
                  </a:schemeClr>
                </a:solidFill>
                <a:latin typeface="Candara" panose="020E0502030303020204" pitchFamily="34" charset="0"/>
              </a:rPr>
              <a:t>Crop Hosts: </a:t>
            </a:r>
            <a:r>
              <a:rPr lang="en-US" b="1" dirty="0">
                <a:solidFill>
                  <a:schemeClr val="tx2">
                    <a:lumMod val="75000"/>
                  </a:schemeClr>
                </a:solidFill>
                <a:latin typeface="Candara" panose="020E0502030303020204" pitchFamily="34" charset="0"/>
              </a:rPr>
              <a:t>Numerous plants and crops including </a:t>
            </a:r>
            <a:r>
              <a:rPr lang="en-US"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beans, broccoli, peppers, cucurbits and tomatoes. </a:t>
            </a:r>
          </a:p>
          <a:p>
            <a:pPr>
              <a:spcBef>
                <a:spcPts val="0"/>
              </a:spcBef>
            </a:pPr>
            <a:r>
              <a:rPr lang="en-US" sz="2400" b="1" dirty="0">
                <a:solidFill>
                  <a:schemeClr val="tx1">
                    <a:lumMod val="95000"/>
                    <a:lumOff val="5000"/>
                  </a:schemeClr>
                </a:solidFill>
                <a:latin typeface="Candara" panose="020E0502030303020204" pitchFamily="34" charset="0"/>
              </a:rPr>
              <a:t>How can it spread? </a:t>
            </a:r>
            <a:r>
              <a:rPr lang="en-US" sz="1800" b="1" dirty="0">
                <a:solidFill>
                  <a:schemeClr val="tx2">
                    <a:lumMod val="75000"/>
                  </a:schemeClr>
                </a:solidFill>
                <a:latin typeface="Candara" panose="020E0502030303020204" pitchFamily="34" charset="0"/>
              </a:rPr>
              <a:t>Through international trade. It has been intercepted a over 110 times on 37 different plant genera.</a:t>
            </a:r>
          </a:p>
          <a:p>
            <a:pPr>
              <a:spcBef>
                <a:spcPts val="0"/>
              </a:spcBef>
            </a:pPr>
            <a:r>
              <a:rPr lang="en-US" sz="2400" b="1" dirty="0">
                <a:solidFill>
                  <a:schemeClr val="tx1">
                    <a:lumMod val="95000"/>
                    <a:lumOff val="5000"/>
                  </a:schemeClr>
                </a:solidFill>
                <a:latin typeface="Candara" panose="020E0502030303020204" pitchFamily="34" charset="0"/>
              </a:rPr>
              <a:t>Identification: </a:t>
            </a:r>
            <a:r>
              <a:rPr lang="en-US" b="1" dirty="0">
                <a:solidFill>
                  <a:schemeClr val="tx2">
                    <a:lumMod val="75000"/>
                  </a:schemeClr>
                </a:solidFill>
                <a:latin typeface="Candara" panose="020E0502030303020204" pitchFamily="34" charset="0"/>
              </a:rPr>
              <a:t>Rough, leathery brown/beige skin with NO pale line. Eyes are at tips of brown antennae, and underside is beige.  </a:t>
            </a:r>
          </a:p>
          <a:p>
            <a:pPr>
              <a:spcBef>
                <a:spcPts val="0"/>
              </a:spcBef>
            </a:pPr>
            <a:r>
              <a:rPr lang="en-US" sz="2400" b="1" dirty="0">
                <a:solidFill>
                  <a:schemeClr val="tx1">
                    <a:lumMod val="95000"/>
                    <a:lumOff val="5000"/>
                  </a:schemeClr>
                </a:solidFill>
                <a:latin typeface="Candara" panose="020E0502030303020204" pitchFamily="34" charset="0"/>
              </a:rPr>
              <a:t>Economic &amp; Health Impacts</a:t>
            </a:r>
          </a:p>
          <a:p>
            <a:pPr lvl="1">
              <a:spcBef>
                <a:spcPts val="0"/>
              </a:spcBef>
            </a:pPr>
            <a:r>
              <a:rPr lang="en-US" sz="1800" b="1" dirty="0">
                <a:solidFill>
                  <a:schemeClr val="tx2">
                    <a:lumMod val="75000"/>
                  </a:schemeClr>
                </a:solidFill>
                <a:latin typeface="Candara" panose="020E0502030303020204" pitchFamily="34" charset="0"/>
                <a:ea typeface="Adobe Fan Heiti Std B" panose="020B0700000000000000" pitchFamily="34" charset="-128"/>
              </a:rPr>
              <a:t>Spreads </a:t>
            </a:r>
            <a:r>
              <a:rPr lang="en-US" sz="18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A. costaricensis </a:t>
            </a:r>
            <a:r>
              <a:rPr lang="en-US" sz="1800" b="1" dirty="0">
                <a:solidFill>
                  <a:schemeClr val="tx2">
                    <a:lumMod val="75000"/>
                  </a:schemeClr>
                </a:solidFill>
                <a:latin typeface="Candara" panose="020E0502030303020204" pitchFamily="34" charset="0"/>
                <a:ea typeface="Adobe Fan Heiti Std B" panose="020B0700000000000000" pitchFamily="34" charset="-128"/>
              </a:rPr>
              <a:t>in Central &amp; South America.</a:t>
            </a:r>
          </a:p>
          <a:p>
            <a:pPr lvl="1">
              <a:spcBef>
                <a:spcPts val="0"/>
              </a:spcBef>
            </a:pPr>
            <a:r>
              <a:rPr lang="en-US" sz="1800" b="1" dirty="0">
                <a:solidFill>
                  <a:schemeClr val="tx2">
                    <a:lumMod val="75000"/>
                  </a:schemeClr>
                </a:solidFill>
                <a:latin typeface="Candara" panose="020E0502030303020204" pitchFamily="34" charset="0"/>
              </a:rPr>
              <a:t>Feeding on multiple crops increases its economic impact- and TX is susceptible.</a:t>
            </a:r>
            <a:endParaRPr lang="en-US" sz="1800" b="1" dirty="0">
              <a:solidFill>
                <a:schemeClr val="tx1">
                  <a:lumMod val="95000"/>
                  <a:lumOff val="5000"/>
                </a:schemeClr>
              </a:solidFill>
              <a:latin typeface="Candara" panose="020E0502030303020204" pitchFamily="34" charset="0"/>
            </a:endParaRPr>
          </a:p>
          <a:p>
            <a:pPr marL="0" indent="0">
              <a:buFont typeface="Wingdings 3" charset="2"/>
              <a:buNone/>
            </a:pPr>
            <a:endParaRPr lang="en-US" b="1" i="1" dirty="0">
              <a:latin typeface="Candara" panose="020E0502030303020204" pitchFamily="34" charset="0"/>
              <a:cs typeface="Candara"/>
            </a:endParaRPr>
          </a:p>
        </p:txBody>
      </p:sp>
      <p:pic>
        <p:nvPicPr>
          <p:cNvPr id="7" name="Picture 6">
            <a:hlinkClick r:id="rId9"/>
            <a:extLst>
              <a:ext uri="{FF2B5EF4-FFF2-40B4-BE49-F238E27FC236}">
                <a16:creationId xmlns:a16="http://schemas.microsoft.com/office/drawing/2014/main" id="{436966F7-4C71-4275-AEDE-199077C4A864}"/>
              </a:ext>
            </a:extLst>
          </p:cNvPr>
          <p:cNvPicPr>
            <a:picLocks noChangeAspect="1"/>
          </p:cNvPicPr>
          <p:nvPr/>
        </p:nvPicPr>
        <p:blipFill rotWithShape="1">
          <a:blip r:embed="rId10"/>
          <a:srcRect l="2014" t="8986" r="3326" b="17736"/>
          <a:stretch/>
        </p:blipFill>
        <p:spPr>
          <a:xfrm rot="5400000">
            <a:off x="5787112" y="3542769"/>
            <a:ext cx="4301224" cy="1625058"/>
          </a:xfrm>
          <a:prstGeom prst="rect">
            <a:avLst/>
          </a:prstGeom>
          <a:ln>
            <a:solidFill>
              <a:schemeClr val="tx1">
                <a:lumMod val="95000"/>
                <a:lumOff val="5000"/>
              </a:schemeClr>
            </a:solidFill>
          </a:ln>
        </p:spPr>
      </p:pic>
    </p:spTree>
    <p:extLst>
      <p:ext uri="{BB962C8B-B14F-4D97-AF65-F5344CB8AC3E}">
        <p14:creationId xmlns:p14="http://schemas.microsoft.com/office/powerpoint/2010/main" val="373685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2027702"/>
            <a:ext cx="9144000" cy="4069417"/>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581232" y="836160"/>
            <a:ext cx="6051724" cy="711422"/>
          </a:xfrm>
          <a:prstGeom prst="roundRect">
            <a:avLst/>
          </a:prstGeom>
          <a:solidFill>
            <a:srgbClr val="EEECE1"/>
          </a:solidFill>
          <a:ln>
            <a:solidFill>
              <a:schemeClr val="tx2">
                <a:lumMod val="75000"/>
              </a:schemeClr>
            </a:solidFill>
          </a:ln>
        </p:spPr>
        <p:txBody>
          <a:bodyPr>
            <a:noAutofit/>
          </a:bodyPr>
          <a:lstStyle/>
          <a:p>
            <a:pPr algn="ctr"/>
            <a:r>
              <a:rPr lang="en-US" sz="2800" b="1" dirty="0">
                <a:solidFill>
                  <a:srgbClr val="800000"/>
                </a:solidFill>
                <a:latin typeface="Century Gothic" panose="020B0502020202020204" pitchFamily="34" charset="0"/>
                <a:cs typeface="WC ROUGHTRAD Bta"/>
              </a:rPr>
              <a:t>Invasive Mollusks Present in Texas</a:t>
            </a:r>
          </a:p>
        </p:txBody>
      </p:sp>
      <p:sp>
        <p:nvSpPr>
          <p:cNvPr id="3" name="Content Placeholder 2"/>
          <p:cNvSpPr>
            <a:spLocks noGrp="1"/>
          </p:cNvSpPr>
          <p:nvPr>
            <p:ph idx="1"/>
          </p:nvPr>
        </p:nvSpPr>
        <p:spPr>
          <a:xfrm>
            <a:off x="213245" y="2285100"/>
            <a:ext cx="4273552" cy="3922877"/>
          </a:xfrm>
        </p:spPr>
        <p:txBody>
          <a:bodyPr>
            <a:normAutofit fontScale="92500"/>
          </a:bodyPr>
          <a:lstStyle/>
          <a:p>
            <a:r>
              <a:rPr lang="en-US" sz="3200" b="1" dirty="0">
                <a:solidFill>
                  <a:schemeClr val="accent5">
                    <a:lumMod val="50000"/>
                  </a:schemeClr>
                </a:solidFill>
                <a:latin typeface="Candara" panose="020E0502030303020204" pitchFamily="34" charset="0"/>
                <a:cs typeface="Candara"/>
              </a:rPr>
              <a:t>Zebra Mussels</a:t>
            </a:r>
          </a:p>
          <a:p>
            <a:r>
              <a:rPr lang="en-US" sz="3200" b="1" dirty="0">
                <a:solidFill>
                  <a:schemeClr val="accent5">
                    <a:lumMod val="50000"/>
                  </a:schemeClr>
                </a:solidFill>
                <a:latin typeface="Candara" panose="020E0502030303020204" pitchFamily="34" charset="0"/>
                <a:cs typeface="Candara"/>
              </a:rPr>
              <a:t>Yellow Garden Slug</a:t>
            </a:r>
          </a:p>
          <a:p>
            <a:r>
              <a:rPr lang="en-US" sz="3200" b="1" dirty="0">
                <a:solidFill>
                  <a:schemeClr val="accent5">
                    <a:lumMod val="50000"/>
                  </a:schemeClr>
                </a:solidFill>
                <a:latin typeface="Candara" panose="020E0502030303020204" pitchFamily="34" charset="0"/>
                <a:cs typeface="Candara"/>
              </a:rPr>
              <a:t>Giant Garden Slug</a:t>
            </a:r>
          </a:p>
          <a:p>
            <a:r>
              <a:rPr lang="en-US" sz="3200" b="1" i="1" dirty="0" err="1">
                <a:solidFill>
                  <a:schemeClr val="accent5">
                    <a:lumMod val="50000"/>
                  </a:schemeClr>
                </a:solidFill>
                <a:latin typeface="Candara" panose="020E0502030303020204" pitchFamily="34" charset="0"/>
                <a:cs typeface="Candara"/>
              </a:rPr>
              <a:t>Pomacea</a:t>
            </a:r>
            <a:r>
              <a:rPr lang="en-US" sz="3200" b="1" i="1" dirty="0">
                <a:solidFill>
                  <a:schemeClr val="accent5">
                    <a:lumMod val="50000"/>
                  </a:schemeClr>
                </a:solidFill>
                <a:latin typeface="Candara" panose="020E0502030303020204" pitchFamily="34" charset="0"/>
                <a:cs typeface="Candara"/>
              </a:rPr>
              <a:t> </a:t>
            </a:r>
            <a:r>
              <a:rPr lang="en-US" sz="3200" b="1" dirty="0">
                <a:solidFill>
                  <a:schemeClr val="accent5">
                    <a:lumMod val="50000"/>
                  </a:schemeClr>
                </a:solidFill>
                <a:latin typeface="Candara" panose="020E0502030303020204" pitchFamily="34" charset="0"/>
                <a:cs typeface="Candara"/>
              </a:rPr>
              <a:t>Apple Snails</a:t>
            </a:r>
          </a:p>
          <a:p>
            <a:r>
              <a:rPr lang="en-US" sz="3200" b="1" dirty="0">
                <a:solidFill>
                  <a:schemeClr val="accent5">
                    <a:lumMod val="50000"/>
                  </a:schemeClr>
                </a:solidFill>
                <a:latin typeface="Candara" panose="020E0502030303020204" pitchFamily="34" charset="0"/>
                <a:cs typeface="Candara"/>
              </a:rPr>
              <a:t>Red-rim Melania</a:t>
            </a:r>
          </a:p>
          <a:p>
            <a:r>
              <a:rPr lang="en-US" sz="3200" b="1" dirty="0">
                <a:solidFill>
                  <a:schemeClr val="accent5">
                    <a:lumMod val="50000"/>
                  </a:schemeClr>
                </a:solidFill>
                <a:latin typeface="Candara" panose="020E0502030303020204" pitchFamily="34" charset="0"/>
                <a:cs typeface="Candara"/>
              </a:rPr>
              <a:t>New Guinea Flatworm</a:t>
            </a: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5" name="Picture 4">
            <a:extLst>
              <a:ext uri="{FF2B5EF4-FFF2-40B4-BE49-F238E27FC236}">
                <a16:creationId xmlns:a16="http://schemas.microsoft.com/office/drawing/2014/main" id="{1183A4AC-51AE-42BC-B813-22E45C6F19A5}"/>
              </a:ext>
            </a:extLst>
          </p:cNvPr>
          <p:cNvPicPr>
            <a:picLocks noChangeAspect="1"/>
          </p:cNvPicPr>
          <p:nvPr/>
        </p:nvPicPr>
        <p:blipFill>
          <a:blip r:embed="rId8"/>
          <a:stretch>
            <a:fillRect/>
          </a:stretch>
        </p:blipFill>
        <p:spPr>
          <a:xfrm>
            <a:off x="4607094" y="2736757"/>
            <a:ext cx="4079706" cy="2551470"/>
          </a:xfrm>
          <a:prstGeom prst="rect">
            <a:avLst/>
          </a:prstGeom>
          <a:ln>
            <a:solidFill>
              <a:schemeClr val="tx2">
                <a:lumMod val="50000"/>
              </a:schemeClr>
            </a:solidFill>
          </a:ln>
        </p:spPr>
      </p:pic>
      <p:sp>
        <p:nvSpPr>
          <p:cNvPr id="7" name="TextBox 6">
            <a:extLst>
              <a:ext uri="{FF2B5EF4-FFF2-40B4-BE49-F238E27FC236}">
                <a16:creationId xmlns:a16="http://schemas.microsoft.com/office/drawing/2014/main" id="{BCA40CBC-8751-49EB-8FD2-1F34337C7C70}"/>
              </a:ext>
            </a:extLst>
          </p:cNvPr>
          <p:cNvSpPr txBox="1"/>
          <p:nvPr/>
        </p:nvSpPr>
        <p:spPr>
          <a:xfrm>
            <a:off x="5842079" y="5271924"/>
            <a:ext cx="1609736" cy="369332"/>
          </a:xfrm>
          <a:prstGeom prst="rect">
            <a:avLst/>
          </a:prstGeom>
          <a:noFill/>
        </p:spPr>
        <p:txBody>
          <a:bodyPr wrap="none" rtlCol="0">
            <a:spAutoFit/>
          </a:bodyPr>
          <a:lstStyle/>
          <a:p>
            <a:r>
              <a:rPr lang="en-US" dirty="0"/>
              <a:t>Zebra Mussels</a:t>
            </a:r>
          </a:p>
        </p:txBody>
      </p:sp>
    </p:spTree>
    <p:extLst>
      <p:ext uri="{BB962C8B-B14F-4D97-AF65-F5344CB8AC3E}">
        <p14:creationId xmlns:p14="http://schemas.microsoft.com/office/powerpoint/2010/main" val="130892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1829078"/>
            <a:ext cx="9144000" cy="5079345"/>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64422" y="470491"/>
            <a:ext cx="4203039" cy="1000158"/>
          </a:xfrm>
          <a:prstGeom prst="roundRect">
            <a:avLst/>
          </a:prstGeom>
          <a:noFill/>
          <a:ln>
            <a:noFill/>
          </a:ln>
        </p:spPr>
        <p:txBody>
          <a:bodyPr>
            <a:noAutofit/>
          </a:bodyPr>
          <a:lstStyle/>
          <a:p>
            <a:r>
              <a:rPr lang="en-US" sz="2800" b="1" dirty="0">
                <a:solidFill>
                  <a:srgbClr val="800000"/>
                </a:solidFill>
                <a:latin typeface="Century Gothic" panose="020B0502020202020204" pitchFamily="34" charset="0"/>
                <a:cs typeface="WC ROUGHTRAD Bta"/>
              </a:rPr>
              <a:t>Zebra Mussels</a:t>
            </a:r>
            <a:br>
              <a:rPr lang="en-US" sz="2800" b="1" dirty="0">
                <a:solidFill>
                  <a:srgbClr val="800000"/>
                </a:solidFill>
                <a:latin typeface="Century Gothic" panose="020B0502020202020204" pitchFamily="34" charset="0"/>
                <a:cs typeface="WC ROUGHTRAD Bta"/>
              </a:rPr>
            </a:br>
            <a:r>
              <a:rPr lang="en-US" sz="2800" b="1" i="1" dirty="0" err="1">
                <a:solidFill>
                  <a:schemeClr val="tx1">
                    <a:lumMod val="95000"/>
                    <a:lumOff val="5000"/>
                  </a:schemeClr>
                </a:solidFill>
                <a:latin typeface="Century Gothic" panose="020B0502020202020204" pitchFamily="34" charset="0"/>
                <a:cs typeface="WC ROUGHTRAD Bta"/>
              </a:rPr>
              <a:t>Dreissena</a:t>
            </a:r>
            <a:r>
              <a:rPr lang="en-US" sz="2800" b="1" i="1" dirty="0">
                <a:solidFill>
                  <a:schemeClr val="tx1">
                    <a:lumMod val="95000"/>
                    <a:lumOff val="5000"/>
                  </a:schemeClr>
                </a:solidFill>
                <a:latin typeface="Century Gothic" panose="020B0502020202020204" pitchFamily="34" charset="0"/>
                <a:cs typeface="WC ROUGHTRAD Bta"/>
              </a:rPr>
              <a:t> polymorpha</a:t>
            </a: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13" name="Arrow: Pentagon 12">
            <a:hlinkClick r:id="rId8"/>
            <a:extLst>
              <a:ext uri="{FF2B5EF4-FFF2-40B4-BE49-F238E27FC236}">
                <a16:creationId xmlns:a16="http://schemas.microsoft.com/office/drawing/2014/main" id="{4D90EB0A-C986-446C-8E6A-9F77D255014D}"/>
              </a:ext>
            </a:extLst>
          </p:cNvPr>
          <p:cNvSpPr/>
          <p:nvPr/>
        </p:nvSpPr>
        <p:spPr>
          <a:xfrm>
            <a:off x="5085321" y="1299101"/>
            <a:ext cx="1507930" cy="461054"/>
          </a:xfrm>
          <a:prstGeom prst="homePlate">
            <a:avLst/>
          </a:prstGeom>
          <a:solidFill>
            <a:schemeClr val="accent4">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8">
                  <a:extLst>
                    <a:ext uri="{A12FA001-AC4F-418D-AE19-62706E023703}">
                      <ahyp:hlinkClr xmlns:ahyp="http://schemas.microsoft.com/office/drawing/2018/hyperlinkcolor" val="tx"/>
                    </a:ext>
                  </a:extLst>
                </a:hlinkClick>
              </a:rPr>
              <a:t>Report It! </a:t>
            </a:r>
            <a:endParaRPr lang="en-US" b="1" dirty="0">
              <a:solidFill>
                <a:schemeClr val="bg1"/>
              </a:solidFill>
            </a:endParaRPr>
          </a:p>
        </p:txBody>
      </p:sp>
      <p:pic>
        <p:nvPicPr>
          <p:cNvPr id="9" name="Picture 8" descr="Zebra Mussels- showing difference in appearance.&#10;Photo: Amy Benson, U.S. Geological Survey, Bugwood.org ">
            <a:extLst>
              <a:ext uri="{FF2B5EF4-FFF2-40B4-BE49-F238E27FC236}">
                <a16:creationId xmlns:a16="http://schemas.microsoft.com/office/drawing/2014/main" id="{BB1386AE-A93E-4F0A-A85E-EE28A5FA30A3}"/>
              </a:ext>
            </a:extLst>
          </p:cNvPr>
          <p:cNvPicPr>
            <a:picLocks noChangeAspect="1"/>
          </p:cNvPicPr>
          <p:nvPr/>
        </p:nvPicPr>
        <p:blipFill rotWithShape="1">
          <a:blip r:embed="rId9"/>
          <a:srcRect l="6452" t="5373" r="3427"/>
          <a:stretch/>
        </p:blipFill>
        <p:spPr>
          <a:xfrm>
            <a:off x="6657673" y="1057902"/>
            <a:ext cx="2421905" cy="1662227"/>
          </a:xfrm>
          <a:prstGeom prst="rect">
            <a:avLst/>
          </a:prstGeom>
          <a:ln>
            <a:solidFill>
              <a:schemeClr val="tx2">
                <a:lumMod val="50000"/>
              </a:schemeClr>
            </a:solidFill>
          </a:ln>
        </p:spPr>
      </p:pic>
      <p:pic>
        <p:nvPicPr>
          <p:cNvPr id="14" name="Picture 13" descr="Zebra mussels in hand. &#10;Photo: Michael Massimi, Barataria-Terrebonne National Estuary Program, Bugwood.org &#10;">
            <a:extLst>
              <a:ext uri="{FF2B5EF4-FFF2-40B4-BE49-F238E27FC236}">
                <a16:creationId xmlns:a16="http://schemas.microsoft.com/office/drawing/2014/main" id="{BD6BD220-A7B4-4483-BFCC-3F046DBD51AE}"/>
              </a:ext>
            </a:extLst>
          </p:cNvPr>
          <p:cNvPicPr>
            <a:picLocks noChangeAspect="1"/>
          </p:cNvPicPr>
          <p:nvPr/>
        </p:nvPicPr>
        <p:blipFill rotWithShape="1">
          <a:blip r:embed="rId10"/>
          <a:srcRect l="34821" t="38459" r="3795"/>
          <a:stretch/>
        </p:blipFill>
        <p:spPr>
          <a:xfrm>
            <a:off x="6980139" y="2818828"/>
            <a:ext cx="2090670" cy="1640232"/>
          </a:xfrm>
          <a:prstGeom prst="rect">
            <a:avLst/>
          </a:prstGeom>
          <a:ln>
            <a:solidFill>
              <a:schemeClr val="tx2">
                <a:lumMod val="50000"/>
              </a:schemeClr>
            </a:solidFill>
          </a:ln>
        </p:spPr>
      </p:pic>
      <p:pic>
        <p:nvPicPr>
          <p:cNvPr id="19" name="Picture 18" descr="Zebra Mussels on submerged wood in Erie Canal, NY. &#10;Photo: Whitney Cranshaw, Colorado State University, Bugwood.org &#10;">
            <a:extLst>
              <a:ext uri="{FF2B5EF4-FFF2-40B4-BE49-F238E27FC236}">
                <a16:creationId xmlns:a16="http://schemas.microsoft.com/office/drawing/2014/main" id="{9D8A9A26-3216-47CF-900C-819D0798F186}"/>
              </a:ext>
            </a:extLst>
          </p:cNvPr>
          <p:cNvPicPr>
            <a:picLocks noChangeAspect="1"/>
          </p:cNvPicPr>
          <p:nvPr/>
        </p:nvPicPr>
        <p:blipFill rotWithShape="1">
          <a:blip r:embed="rId11"/>
          <a:srcRect l="15492" t="15462"/>
          <a:stretch/>
        </p:blipFill>
        <p:spPr>
          <a:xfrm>
            <a:off x="5984090" y="4602094"/>
            <a:ext cx="3095487" cy="2064421"/>
          </a:xfrm>
          <a:prstGeom prst="rect">
            <a:avLst/>
          </a:prstGeom>
          <a:ln>
            <a:solidFill>
              <a:schemeClr val="tx2">
                <a:lumMod val="50000"/>
              </a:schemeClr>
            </a:solidFill>
          </a:ln>
        </p:spPr>
      </p:pic>
      <p:sp>
        <p:nvSpPr>
          <p:cNvPr id="24" name="Content Placeholder 2">
            <a:extLst>
              <a:ext uri="{FF2B5EF4-FFF2-40B4-BE49-F238E27FC236}">
                <a16:creationId xmlns:a16="http://schemas.microsoft.com/office/drawing/2014/main" id="{AA83B93E-A06D-4A1A-A297-A0E7442284AA}"/>
              </a:ext>
            </a:extLst>
          </p:cNvPr>
          <p:cNvSpPr txBox="1">
            <a:spLocks/>
          </p:cNvSpPr>
          <p:nvPr/>
        </p:nvSpPr>
        <p:spPr>
          <a:xfrm>
            <a:off x="95193" y="2118585"/>
            <a:ext cx="6498058" cy="496745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2400" b="1" dirty="0">
                <a:solidFill>
                  <a:schemeClr val="tx1">
                    <a:lumMod val="95000"/>
                    <a:lumOff val="5000"/>
                  </a:schemeClr>
                </a:solidFill>
                <a:latin typeface="Candara" panose="020E0502030303020204" pitchFamily="34" charset="0"/>
                <a:ea typeface="Adobe Fan Heiti Std B" panose="020B0700000000000000" pitchFamily="34" charset="-128"/>
              </a:rPr>
              <a:t>Native to: </a:t>
            </a:r>
            <a:r>
              <a:rPr lang="en-US" sz="2400" b="1" dirty="0">
                <a:solidFill>
                  <a:schemeClr val="tx2">
                    <a:lumMod val="75000"/>
                  </a:schemeClr>
                </a:solidFill>
                <a:latin typeface="Candara" panose="020E0502030303020204" pitchFamily="34" charset="0"/>
                <a:ea typeface="Adobe Fan Heiti Std B" panose="020B0700000000000000" pitchFamily="34" charset="-128"/>
              </a:rPr>
              <a:t>Caspian and Black Seas</a:t>
            </a:r>
          </a:p>
          <a:p>
            <a:pPr>
              <a:spcBef>
                <a:spcPts val="0"/>
              </a:spcBef>
            </a:pPr>
            <a:r>
              <a:rPr lang="en-US" sz="2400" b="1" dirty="0">
                <a:solidFill>
                  <a:schemeClr val="tx1">
                    <a:lumMod val="95000"/>
                    <a:lumOff val="5000"/>
                  </a:schemeClr>
                </a:solidFill>
                <a:latin typeface="Candara" panose="020E0502030303020204" pitchFamily="34" charset="0"/>
              </a:rPr>
              <a:t>How can it spread? </a:t>
            </a:r>
            <a:r>
              <a:rPr lang="en-US" sz="2000" b="1" dirty="0">
                <a:solidFill>
                  <a:schemeClr val="tx2">
                    <a:lumMod val="75000"/>
                  </a:schemeClr>
                </a:solidFill>
                <a:latin typeface="Candara" panose="020E0502030303020204" pitchFamily="34" charset="0"/>
              </a:rPr>
              <a:t>Introduction directly linked to </a:t>
            </a:r>
            <a:r>
              <a:rPr lang="en-US" sz="20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ballast water from international cargo ships. </a:t>
            </a:r>
          </a:p>
          <a:p>
            <a:pPr lvl="1">
              <a:spcBef>
                <a:spcPts val="0"/>
              </a:spcBef>
            </a:pPr>
            <a:r>
              <a:rPr lang="en-US" sz="1800" b="1" dirty="0">
                <a:solidFill>
                  <a:schemeClr val="tx2">
                    <a:lumMod val="75000"/>
                  </a:schemeClr>
                </a:solidFill>
                <a:latin typeface="Candara" panose="020E0502030303020204" pitchFamily="34" charset="0"/>
              </a:rPr>
              <a:t>Spread throughout the US by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recreational boaters and fishermen. </a:t>
            </a:r>
            <a:r>
              <a:rPr lang="en-US" sz="1800" b="1" dirty="0">
                <a:solidFill>
                  <a:schemeClr val="tx1">
                    <a:lumMod val="95000"/>
                    <a:lumOff val="5000"/>
                  </a:schemeClr>
                </a:solidFill>
                <a:latin typeface="Candara" panose="020E0502030303020204" pitchFamily="34" charset="0"/>
              </a:rPr>
              <a:t>Main reason for </a:t>
            </a:r>
            <a:r>
              <a:rPr lang="en-US" sz="1800" b="1" dirty="0">
                <a:solidFill>
                  <a:srgbClr val="002060"/>
                </a:solidFill>
                <a:effectLst>
                  <a:outerShdw blurRad="38100" dist="38100" dir="2700000" algn="tl">
                    <a:srgbClr val="000000">
                      <a:alpha val="43137"/>
                    </a:srgbClr>
                  </a:outerShdw>
                </a:effectLst>
                <a:latin typeface="Candara" panose="020E0502030303020204" pitchFamily="34" charset="0"/>
                <a:hlinkClick r:id="rId12">
                  <a:extLst>
                    <a:ext uri="{A12FA001-AC4F-418D-AE19-62706E023703}">
                      <ahyp:hlinkClr xmlns:ahyp="http://schemas.microsoft.com/office/drawing/2018/hyperlinkcolor" val="tx"/>
                    </a:ext>
                  </a:extLst>
                </a:hlinkClick>
              </a:rPr>
              <a:t>Clean, Drain, Dry </a:t>
            </a:r>
            <a:r>
              <a:rPr lang="en-US" sz="1800" b="1" dirty="0">
                <a:solidFill>
                  <a:schemeClr val="tx1">
                    <a:lumMod val="95000"/>
                    <a:lumOff val="5000"/>
                  </a:schemeClr>
                </a:solidFill>
                <a:latin typeface="Candara" panose="020E0502030303020204" pitchFamily="34" charset="0"/>
              </a:rPr>
              <a:t> program</a:t>
            </a:r>
            <a:r>
              <a:rPr lang="en-US" sz="1800" b="1" dirty="0">
                <a:solidFill>
                  <a:schemeClr val="tx2">
                    <a:lumMod val="75000"/>
                  </a:schemeClr>
                </a:solidFill>
                <a:latin typeface="Candara" panose="020E0502030303020204" pitchFamily="34" charset="0"/>
              </a:rPr>
              <a:t>.</a:t>
            </a:r>
          </a:p>
          <a:p>
            <a:pPr lvl="2">
              <a:spcBef>
                <a:spcPts val="0"/>
              </a:spcBef>
            </a:pPr>
            <a:r>
              <a:rPr lang="en-US" sz="1800" b="1" dirty="0">
                <a:solidFill>
                  <a:schemeClr val="tx1">
                    <a:lumMod val="95000"/>
                    <a:lumOff val="5000"/>
                  </a:schemeClr>
                </a:solidFill>
                <a:effectLst>
                  <a:glow rad="101600">
                    <a:schemeClr val="accent3">
                      <a:satMod val="175000"/>
                      <a:alpha val="40000"/>
                    </a:schemeClr>
                  </a:glow>
                  <a:outerShdw blurRad="38100" dist="38100" dir="2700000" algn="tl">
                    <a:srgbClr val="000000">
                      <a:alpha val="43137"/>
                    </a:srgbClr>
                  </a:outerShdw>
                </a:effectLst>
                <a:latin typeface="Candara" panose="020E0502030303020204" pitchFamily="34" charset="0"/>
              </a:rPr>
              <a:t>Mandatory in TX or $500 fine. </a:t>
            </a:r>
            <a:r>
              <a:rPr lang="en-US" sz="1800" b="1" dirty="0">
                <a:solidFill>
                  <a:srgbClr val="002060"/>
                </a:solidFill>
                <a:effectLst>
                  <a:outerShdw blurRad="38100" dist="38100" dir="2700000" algn="tl">
                    <a:srgbClr val="000000">
                      <a:alpha val="43137"/>
                    </a:srgbClr>
                  </a:outerShdw>
                </a:effectLst>
                <a:latin typeface="Candara" panose="020E0502030303020204" pitchFamily="34" charset="0"/>
                <a:hlinkClick r:id="rId13">
                  <a:extLst>
                    <a:ext uri="{A12FA001-AC4F-418D-AE19-62706E023703}">
                      <ahyp:hlinkClr xmlns:ahyp="http://schemas.microsoft.com/office/drawing/2018/hyperlinkcolor" val="tx"/>
                    </a:ext>
                  </a:extLst>
                </a:hlinkClick>
              </a:rPr>
              <a:t>Now in 28 Texas Lakes</a:t>
            </a:r>
            <a:endParaRPr lang="en-US" sz="1800" b="1" dirty="0">
              <a:solidFill>
                <a:srgbClr val="002060"/>
              </a:solidFill>
              <a:effectLst>
                <a:outerShdw blurRad="38100" dist="38100" dir="2700000" algn="tl">
                  <a:srgbClr val="000000">
                    <a:alpha val="43137"/>
                  </a:srgbClr>
                </a:outerShdw>
              </a:effectLst>
              <a:latin typeface="Candara" panose="020E0502030303020204" pitchFamily="34" charset="0"/>
            </a:endParaRPr>
          </a:p>
          <a:p>
            <a:pPr lvl="2">
              <a:spcBef>
                <a:spcPts val="0"/>
              </a:spcBef>
            </a:pPr>
            <a:endParaRPr lang="en-US" sz="700" b="1" dirty="0">
              <a:solidFill>
                <a:srgbClr val="002060"/>
              </a:solidFill>
              <a:effectLst>
                <a:outerShdw blurRad="38100" dist="38100" dir="2700000" algn="tl">
                  <a:srgbClr val="000000">
                    <a:alpha val="43137"/>
                  </a:srgbClr>
                </a:outerShdw>
              </a:effectLst>
              <a:latin typeface="Candara" panose="020E0502030303020204" pitchFamily="34" charset="0"/>
            </a:endParaRPr>
          </a:p>
          <a:p>
            <a:pPr>
              <a:spcBef>
                <a:spcPts val="0"/>
              </a:spcBef>
            </a:pPr>
            <a:r>
              <a:rPr lang="en-US" sz="2400" b="1" dirty="0">
                <a:solidFill>
                  <a:schemeClr val="tx1">
                    <a:lumMod val="95000"/>
                    <a:lumOff val="5000"/>
                  </a:schemeClr>
                </a:solidFill>
                <a:latin typeface="Candara" panose="020E0502030303020204" pitchFamily="34" charset="0"/>
              </a:rPr>
              <a:t>Identification: </a:t>
            </a:r>
            <a:r>
              <a:rPr lang="en-US" b="1" dirty="0">
                <a:solidFill>
                  <a:schemeClr val="tx2">
                    <a:lumMod val="75000"/>
                  </a:schemeClr>
                </a:solidFill>
                <a:latin typeface="Candara" panose="020E0502030303020204" pitchFamily="34" charset="0"/>
              </a:rPr>
              <a:t>Small mussel (1-2in.) with </a:t>
            </a:r>
            <a:r>
              <a:rPr lang="en-US"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distinct flat-bottom “D-shaped” shell</a:t>
            </a:r>
            <a:r>
              <a:rPr lang="en-US" b="1" dirty="0">
                <a:solidFill>
                  <a:schemeClr val="tx2">
                    <a:lumMod val="75000"/>
                  </a:schemeClr>
                </a:solidFill>
                <a:latin typeface="Candara" panose="020E0502030303020204" pitchFamily="34" charset="0"/>
              </a:rPr>
              <a:t>. Larvae (</a:t>
            </a:r>
            <a:r>
              <a:rPr lang="en-US" b="1" dirty="0" err="1">
                <a:solidFill>
                  <a:schemeClr val="tx2">
                    <a:lumMod val="75000"/>
                  </a:schemeClr>
                </a:solidFill>
                <a:latin typeface="Candara" panose="020E0502030303020204" pitchFamily="34" charset="0"/>
              </a:rPr>
              <a:t>veligers</a:t>
            </a:r>
            <a:r>
              <a:rPr lang="en-US" b="1" dirty="0">
                <a:solidFill>
                  <a:schemeClr val="tx2">
                    <a:lumMod val="75000"/>
                  </a:schemeClr>
                </a:solidFill>
                <a:latin typeface="Candara" panose="020E0502030303020204" pitchFamily="34" charset="0"/>
              </a:rPr>
              <a:t>) are microscopic. </a:t>
            </a:r>
          </a:p>
          <a:p>
            <a:pPr>
              <a:spcBef>
                <a:spcPts val="0"/>
              </a:spcBef>
            </a:pPr>
            <a:endParaRPr lang="en-US" sz="700" b="1" dirty="0">
              <a:solidFill>
                <a:schemeClr val="tx2">
                  <a:lumMod val="75000"/>
                </a:schemeClr>
              </a:solidFill>
              <a:latin typeface="Candara" panose="020E0502030303020204" pitchFamily="34" charset="0"/>
            </a:endParaRPr>
          </a:p>
          <a:p>
            <a:pPr>
              <a:spcBef>
                <a:spcPts val="0"/>
              </a:spcBef>
            </a:pPr>
            <a:r>
              <a:rPr lang="en-US" sz="2400" b="1" dirty="0">
                <a:solidFill>
                  <a:schemeClr val="tx1">
                    <a:lumMod val="95000"/>
                    <a:lumOff val="5000"/>
                  </a:schemeClr>
                </a:solidFill>
                <a:latin typeface="Candara" panose="020E0502030303020204" pitchFamily="34" charset="0"/>
              </a:rPr>
              <a:t>Economic &amp; Recreation Impacts</a:t>
            </a:r>
          </a:p>
          <a:p>
            <a:pPr lvl="1">
              <a:spcBef>
                <a:spcPts val="0"/>
              </a:spcBef>
            </a:pPr>
            <a:r>
              <a:rPr lang="en-US" sz="1800" b="1" dirty="0">
                <a:solidFill>
                  <a:schemeClr val="tx1">
                    <a:lumMod val="95000"/>
                    <a:lumOff val="5000"/>
                  </a:schemeClr>
                </a:solidFill>
                <a:latin typeface="Candara" panose="020E0502030303020204" pitchFamily="34" charset="0"/>
              </a:rPr>
              <a:t>“Biofouling”: </a:t>
            </a:r>
            <a:r>
              <a:rPr lang="en-US" sz="1800" b="1" dirty="0">
                <a:solidFill>
                  <a:schemeClr val="tx2">
                    <a:lumMod val="75000"/>
                  </a:schemeClr>
                </a:solidFill>
                <a:latin typeface="Candara" panose="020E0502030303020204" pitchFamily="34" charset="0"/>
              </a:rPr>
              <a:t>They firmly attach rocks, docks, boats        or native mussels.</a:t>
            </a:r>
          </a:p>
          <a:p>
            <a:pPr lvl="2">
              <a:spcBef>
                <a:spcPts val="0"/>
              </a:spcBef>
            </a:pPr>
            <a:r>
              <a:rPr lang="en-US" sz="1600" b="1" dirty="0">
                <a:solidFill>
                  <a:schemeClr val="tx1">
                    <a:lumMod val="95000"/>
                    <a:lumOff val="5000"/>
                  </a:schemeClr>
                </a:solidFill>
                <a:latin typeface="Candara" panose="020E0502030303020204" pitchFamily="34" charset="0"/>
              </a:rPr>
              <a:t>Costs Water &amp; Electric municipalities $3.1 Billion in   damage &amp; repairs.</a:t>
            </a:r>
          </a:p>
          <a:p>
            <a:pPr lvl="1">
              <a:spcBef>
                <a:spcPts val="0"/>
              </a:spcBef>
            </a:pPr>
            <a:r>
              <a:rPr lang="en-US" sz="1800" b="1" dirty="0">
                <a:solidFill>
                  <a:schemeClr val="tx2">
                    <a:lumMod val="75000"/>
                  </a:schemeClr>
                </a:solidFill>
                <a:latin typeface="Candara" panose="020E0502030303020204" pitchFamily="34" charset="0"/>
              </a:rPr>
              <a:t>Lowers water quality, harming native species and      leads to lake closures.</a:t>
            </a:r>
          </a:p>
          <a:p>
            <a:pPr lvl="1">
              <a:spcBef>
                <a:spcPts val="0"/>
              </a:spcBef>
            </a:pPr>
            <a:r>
              <a:rPr lang="en-US" sz="1800" b="1" dirty="0">
                <a:solidFill>
                  <a:schemeClr val="tx1">
                    <a:lumMod val="95000"/>
                    <a:lumOff val="5000"/>
                  </a:schemeClr>
                </a:solidFill>
                <a:effectLst>
                  <a:glow rad="228600">
                    <a:schemeClr val="accent3">
                      <a:satMod val="175000"/>
                      <a:alpha val="40000"/>
                    </a:schemeClr>
                  </a:glow>
                </a:effectLst>
                <a:latin typeface="Candara" panose="020E0502030303020204" pitchFamily="34" charset="0"/>
              </a:rPr>
              <a:t>ILLEGAL to posses/sell in Texas.</a:t>
            </a:r>
            <a:endParaRPr lang="en-US" b="1" i="1" dirty="0">
              <a:latin typeface="Candara" panose="020E0502030303020204" pitchFamily="34" charset="0"/>
              <a:cs typeface="Candara"/>
            </a:endParaRPr>
          </a:p>
        </p:txBody>
      </p:sp>
    </p:spTree>
    <p:extLst>
      <p:ext uri="{BB962C8B-B14F-4D97-AF65-F5344CB8AC3E}">
        <p14:creationId xmlns:p14="http://schemas.microsoft.com/office/powerpoint/2010/main" val="274453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ppt_w</p:attrName>
                                        </p:attrNameLst>
                                      </p:cBhvr>
                                      <p:tavLst>
                                        <p:tav tm="0" fmla="#ppt_w*sin(2.5*pi*$)">
                                          <p:val>
                                            <p:fltVal val="0"/>
                                          </p:val>
                                        </p:tav>
                                        <p:tav tm="100000">
                                          <p:val>
                                            <p:fltVal val="1"/>
                                          </p:val>
                                        </p:tav>
                                      </p:tavLst>
                                    </p:anim>
                                    <p:anim calcmode="lin" valueType="num">
                                      <p:cBhvr>
                                        <p:cTn id="1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4">
                                            <p:txEl>
                                              <p:pRg st="10" end="1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7A1B782-E54A-4A10-A847-41F63A676296}"/>
              </a:ext>
            </a:extLst>
          </p:cNvPr>
          <p:cNvGrpSpPr/>
          <p:nvPr/>
        </p:nvGrpSpPr>
        <p:grpSpPr>
          <a:xfrm>
            <a:off x="0" y="2019028"/>
            <a:ext cx="9144000" cy="4765231"/>
            <a:chOff x="0" y="1486797"/>
            <a:chExt cx="9144000" cy="4404988"/>
          </a:xfrm>
        </p:grpSpPr>
        <p:pic>
          <p:nvPicPr>
            <p:cNvPr id="10" name="Picture 9" descr="middle.png">
              <a:extLst>
                <a:ext uri="{FF2B5EF4-FFF2-40B4-BE49-F238E27FC236}">
                  <a16:creationId xmlns:a16="http://schemas.microsoft.com/office/drawing/2014/main" id="{A91E5E31-894E-434D-BAC8-C022C4B2DB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a:extLst>
                <a:ext uri="{FF2B5EF4-FFF2-40B4-BE49-F238E27FC236}">
                  <a16:creationId xmlns:a16="http://schemas.microsoft.com/office/drawing/2014/main" id="{CEAE12F0-E762-4C6F-9F69-2A5E2B3AEB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a:extLst>
                <a:ext uri="{FF2B5EF4-FFF2-40B4-BE49-F238E27FC236}">
                  <a16:creationId xmlns:a16="http://schemas.microsoft.com/office/drawing/2014/main" id="{42FAEB57-05FE-481A-81AA-A5211EF4CD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7" name="Picture 16" descr="Limax flavus showing breathing pore and blue antennae&#10;Photo: Syrio; Wikimedia Commons">
            <a:extLst>
              <a:ext uri="{FF2B5EF4-FFF2-40B4-BE49-F238E27FC236}">
                <a16:creationId xmlns:a16="http://schemas.microsoft.com/office/drawing/2014/main" id="{53C6404C-23E8-44C2-92B7-4B56F522CCE8}"/>
              </a:ext>
            </a:extLst>
          </p:cNvPr>
          <p:cNvPicPr>
            <a:picLocks noChangeAspect="1"/>
          </p:cNvPicPr>
          <p:nvPr/>
        </p:nvPicPr>
        <p:blipFill rotWithShape="1">
          <a:blip r:embed="rId6"/>
          <a:srcRect l="11630" t="38620" r="6397" b="20457"/>
          <a:stretch/>
        </p:blipFill>
        <p:spPr>
          <a:xfrm>
            <a:off x="5088192" y="1555664"/>
            <a:ext cx="4027614" cy="1160144"/>
          </a:xfrm>
          <a:prstGeom prst="rect">
            <a:avLst/>
          </a:prstGeom>
          <a:ln>
            <a:solidFill>
              <a:schemeClr val="tx1"/>
            </a:solidFill>
          </a:ln>
        </p:spPr>
      </p:pic>
      <p:sp>
        <p:nvSpPr>
          <p:cNvPr id="4" name="Title 3"/>
          <p:cNvSpPr>
            <a:spLocks noGrp="1"/>
          </p:cNvSpPr>
          <p:nvPr>
            <p:ph type="title"/>
          </p:nvPr>
        </p:nvSpPr>
        <p:spPr>
          <a:xfrm>
            <a:off x="87961" y="559341"/>
            <a:ext cx="6638102" cy="969215"/>
          </a:xfrm>
        </p:spPr>
        <p:txBody>
          <a:bodyPr>
            <a:normAutofit/>
          </a:bodyPr>
          <a:lstStyle/>
          <a:p>
            <a:r>
              <a:rPr lang="en-US" sz="2600" b="1" dirty="0">
                <a:solidFill>
                  <a:schemeClr val="accent5">
                    <a:lumMod val="50000"/>
                  </a:schemeClr>
                </a:solidFill>
                <a:latin typeface="Century Gothic" panose="020B0502020202020204" pitchFamily="34" charset="0"/>
                <a:ea typeface="Adobe Gothic Std B" panose="020B0800000000000000" pitchFamily="34" charset="-128"/>
              </a:rPr>
              <a:t>Yellow Garden &amp; Giant Garden slugs </a:t>
            </a:r>
            <a:br>
              <a:rPr lang="en-US" sz="2600" b="1" dirty="0">
                <a:solidFill>
                  <a:schemeClr val="accent5">
                    <a:lumMod val="50000"/>
                  </a:schemeClr>
                </a:solidFill>
                <a:latin typeface="Century Gothic" panose="020B0502020202020204" pitchFamily="34" charset="0"/>
                <a:ea typeface="Adobe Gothic Std B" panose="020B0800000000000000" pitchFamily="34" charset="-128"/>
              </a:rPr>
            </a:br>
            <a:r>
              <a:rPr lang="en-US" sz="2600" b="1" i="1" dirty="0">
                <a:solidFill>
                  <a:schemeClr val="tx1">
                    <a:lumMod val="95000"/>
                    <a:lumOff val="5000"/>
                  </a:schemeClr>
                </a:solidFill>
                <a:latin typeface="Century Gothic" panose="020B0502020202020204" pitchFamily="34" charset="0"/>
                <a:ea typeface="Adobe Fan Heiti Std B" panose="020B0700000000000000" pitchFamily="34" charset="-128"/>
              </a:rPr>
              <a:t>Limax flavus &amp; Limax maximus</a:t>
            </a:r>
          </a:p>
        </p:txBody>
      </p:sp>
      <p:pic>
        <p:nvPicPr>
          <p:cNvPr id="23" name="Picture 22" descr="Limax Maximus&#10;Photo: Ryan Hodnett, Wikimedia Commons">
            <a:extLst>
              <a:ext uri="{FF2B5EF4-FFF2-40B4-BE49-F238E27FC236}">
                <a16:creationId xmlns:a16="http://schemas.microsoft.com/office/drawing/2014/main" id="{3A0B9239-AB6F-47CE-BFF9-46F179A9CF98}"/>
              </a:ext>
            </a:extLst>
          </p:cNvPr>
          <p:cNvPicPr>
            <a:picLocks noChangeAspect="1"/>
          </p:cNvPicPr>
          <p:nvPr/>
        </p:nvPicPr>
        <p:blipFill rotWithShape="1">
          <a:blip r:embed="rId7"/>
          <a:srcRect l="2159" t="20669" r="6613" b="6439"/>
          <a:stretch/>
        </p:blipFill>
        <p:spPr>
          <a:xfrm>
            <a:off x="6203615" y="3190040"/>
            <a:ext cx="2912866" cy="1309181"/>
          </a:xfrm>
          <a:prstGeom prst="rect">
            <a:avLst/>
          </a:prstGeom>
          <a:ln>
            <a:solidFill>
              <a:schemeClr val="tx1"/>
            </a:solidFill>
          </a:ln>
        </p:spPr>
      </p:pic>
      <p:sp>
        <p:nvSpPr>
          <p:cNvPr id="9" name="Rectangle 8"/>
          <p:cNvSpPr/>
          <p:nvPr/>
        </p:nvSpPr>
        <p:spPr>
          <a:xfrm>
            <a:off x="168583" y="2530359"/>
            <a:ext cx="6630382" cy="3758721"/>
          </a:xfrm>
          <a:prstGeom prst="rect">
            <a:avLst/>
          </a:prstGeom>
        </p:spPr>
        <p:txBody>
          <a:bodyPr wrap="square">
            <a:spAutoFit/>
          </a:bodyPr>
          <a:lstStyle/>
          <a:p>
            <a:r>
              <a:rPr lang="en-US" sz="2400" b="1" dirty="0">
                <a:latin typeface="Candara" panose="020E0502030303020204" pitchFamily="34" charset="0"/>
                <a:ea typeface="Adobe Fan Heiti Std B" panose="020B0700000000000000" pitchFamily="34" charset="-128"/>
              </a:rPr>
              <a:t>Native to: </a:t>
            </a:r>
            <a:r>
              <a:rPr lang="en-US" sz="2400" b="1" dirty="0">
                <a:solidFill>
                  <a:schemeClr val="tx2">
                    <a:lumMod val="75000"/>
                  </a:schemeClr>
                </a:solidFill>
                <a:latin typeface="Candara" panose="020E0502030303020204" pitchFamily="34" charset="0"/>
                <a:ea typeface="Adobe Fan Heiti Std B" panose="020B0700000000000000" pitchFamily="34" charset="-128"/>
              </a:rPr>
              <a:t>Europe, N. Africa &amp; Asia Minor</a:t>
            </a:r>
            <a:r>
              <a:rPr lang="en-US" sz="2400" dirty="0">
                <a:latin typeface="Candara" panose="020E0502030303020204" pitchFamily="34" charset="0"/>
                <a:ea typeface="Adobe Fan Heiti Std B" panose="020B0700000000000000" pitchFamily="34" charset="-128"/>
              </a:rPr>
              <a:t>.</a:t>
            </a:r>
          </a:p>
          <a:p>
            <a:r>
              <a:rPr lang="en-US" b="1" u="sng" dirty="0">
                <a:solidFill>
                  <a:schemeClr val="tx2">
                    <a:lumMod val="75000"/>
                  </a:schemeClr>
                </a:solidFill>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rPr>
              <a:t>Yellow Garden Slug</a:t>
            </a:r>
            <a:r>
              <a:rPr lang="en-US"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rPr>
              <a:t>: (</a:t>
            </a:r>
            <a:r>
              <a:rPr lang="en-US" b="1" i="1" dirty="0">
                <a:solidFill>
                  <a:schemeClr val="tx2">
                    <a:lumMod val="75000"/>
                  </a:schemeClr>
                </a:solidFill>
                <a:latin typeface="Candara" panose="020E0502030303020204" pitchFamily="34" charset="0"/>
                <a:ea typeface="Adobe Song Std L" panose="02020300000000000000" pitchFamily="18" charset="-128"/>
              </a:rPr>
              <a:t>L. flavus) &amp; </a:t>
            </a:r>
            <a:r>
              <a:rPr lang="en-US" b="1" u="sng" dirty="0">
                <a:solidFill>
                  <a:schemeClr val="tx2">
                    <a:lumMod val="75000"/>
                  </a:schemeClr>
                </a:solidFill>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rPr>
              <a:t>Giant Garden Slug</a:t>
            </a:r>
            <a:r>
              <a:rPr lang="en-US" b="1" dirty="0">
                <a:solidFill>
                  <a:schemeClr val="tx2">
                    <a:lumMod val="75000"/>
                  </a:schemeClr>
                </a:solidFill>
                <a:latin typeface="Candara" panose="020E0502030303020204" pitchFamily="34" charset="0"/>
                <a:ea typeface="Adobe Song Std L" panose="02020300000000000000" pitchFamily="18" charset="-128"/>
              </a:rPr>
              <a:t>: (</a:t>
            </a:r>
            <a:r>
              <a:rPr lang="en-US" b="1" i="1" dirty="0">
                <a:solidFill>
                  <a:schemeClr val="tx2">
                    <a:lumMod val="75000"/>
                  </a:schemeClr>
                </a:solidFill>
                <a:latin typeface="Candara" panose="020E0502030303020204" pitchFamily="34" charset="0"/>
                <a:ea typeface="Adobe Song Std L" panose="02020300000000000000" pitchFamily="18" charset="-128"/>
              </a:rPr>
              <a:t>L. maximus). </a:t>
            </a:r>
            <a:r>
              <a:rPr lang="en-US" b="1" dirty="0">
                <a:effectLst>
                  <a:outerShdw blurRad="38100" dist="38100" dir="2700000" algn="tl">
                    <a:srgbClr val="000000">
                      <a:alpha val="43137"/>
                    </a:srgbClr>
                  </a:outerShdw>
                </a:effectLst>
                <a:latin typeface="Candara" panose="020E0502030303020204" pitchFamily="34" charset="0"/>
                <a:ea typeface="Adobe Heiti Std R" panose="020B0400000000000000" pitchFamily="34" charset="-128"/>
              </a:rPr>
              <a:t>Both species in </a:t>
            </a:r>
            <a:r>
              <a:rPr lang="en-US" b="1" dirty="0">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rPr>
              <a:t>U.S. since 1860s;  up to 40 states.</a:t>
            </a:r>
          </a:p>
          <a:p>
            <a:pPr marL="628650" lvl="1" indent="-171450">
              <a:buFont typeface="Wingdings" panose="05000000000000000000" pitchFamily="2" charset="2"/>
              <a:buChar char="Ø"/>
            </a:pPr>
            <a:endParaRPr lang="en-US" sz="825" dirty="0">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endParaRPr>
          </a:p>
          <a:p>
            <a:r>
              <a:rPr lang="en-US" sz="2400" b="1" dirty="0">
                <a:solidFill>
                  <a:schemeClr val="tx1">
                    <a:lumMod val="95000"/>
                    <a:lumOff val="5000"/>
                  </a:schemeClr>
                </a:solidFill>
                <a:latin typeface="Candara" panose="020E0502030303020204" pitchFamily="34" charset="0"/>
              </a:rPr>
              <a:t>Identification: </a:t>
            </a:r>
            <a:r>
              <a:rPr lang="en-US" b="1" u="sng" dirty="0">
                <a:solidFill>
                  <a:schemeClr val="tx2">
                    <a:lumMod val="75000"/>
                  </a:schemeClr>
                </a:solidFill>
                <a:latin typeface="Candara" panose="020E0502030303020204" pitchFamily="34" charset="0"/>
              </a:rPr>
              <a:t>M</a:t>
            </a:r>
            <a:r>
              <a:rPr lang="en-US" sz="1800" b="1" u="sng" dirty="0">
                <a:solidFill>
                  <a:schemeClr val="tx2">
                    <a:lumMod val="75000"/>
                  </a:schemeClr>
                </a:solidFill>
                <a:latin typeface="Candara" panose="020E0502030303020204" pitchFamily="34" charset="0"/>
              </a:rPr>
              <a:t>antled</a:t>
            </a:r>
            <a:r>
              <a:rPr lang="en-US" sz="1800" b="1" dirty="0">
                <a:solidFill>
                  <a:schemeClr val="tx2">
                    <a:lumMod val="75000"/>
                  </a:schemeClr>
                </a:solidFill>
                <a:latin typeface="Candara" panose="020E0502030303020204" pitchFamily="34" charset="0"/>
              </a:rPr>
              <a:t> slugs that have a </a:t>
            </a:r>
            <a:r>
              <a:rPr lang="en-US" sz="1800" b="1" u="sng" dirty="0">
                <a:solidFill>
                  <a:schemeClr val="tx2">
                    <a:lumMod val="75000"/>
                  </a:schemeClr>
                </a:solidFill>
                <a:latin typeface="Candara" panose="020E0502030303020204" pitchFamily="34" charset="0"/>
              </a:rPr>
              <a:t>breathing-pore</a:t>
            </a:r>
            <a:r>
              <a:rPr lang="en-US" sz="1800" b="1" dirty="0">
                <a:solidFill>
                  <a:schemeClr val="tx2">
                    <a:lumMod val="75000"/>
                  </a:schemeClr>
                </a:solidFill>
                <a:latin typeface="Candara" panose="020E0502030303020204" pitchFamily="34" charset="0"/>
              </a:rPr>
              <a:t>. </a:t>
            </a:r>
          </a:p>
          <a:p>
            <a:r>
              <a:rPr lang="en-US" b="1" i="1" dirty="0">
                <a:solidFill>
                  <a:schemeClr val="tx2">
                    <a:lumMod val="75000"/>
                  </a:schemeClr>
                </a:solidFill>
                <a:latin typeface="Candara" panose="020E0502030303020204" pitchFamily="34" charset="0"/>
              </a:rPr>
              <a:t>L. f</a:t>
            </a:r>
            <a:r>
              <a:rPr lang="en-US" sz="1800" b="1" i="1" dirty="0">
                <a:solidFill>
                  <a:schemeClr val="tx2">
                    <a:lumMod val="75000"/>
                  </a:schemeClr>
                </a:solidFill>
                <a:latin typeface="Candara" panose="020E0502030303020204" pitchFamily="34" charset="0"/>
              </a:rPr>
              <a:t>lavus</a:t>
            </a:r>
            <a:r>
              <a:rPr lang="en-US" sz="1800" b="1" dirty="0">
                <a:solidFill>
                  <a:schemeClr val="tx2">
                    <a:lumMod val="75000"/>
                  </a:schemeClr>
                </a:solidFill>
                <a:latin typeface="Candara" panose="020E0502030303020204" pitchFamily="34" charset="0"/>
              </a:rPr>
              <a:t> is yellow with spotting and blue antennae. </a:t>
            </a:r>
          </a:p>
          <a:p>
            <a:r>
              <a:rPr lang="en-US" b="1" i="1" dirty="0">
                <a:solidFill>
                  <a:schemeClr val="tx2">
                    <a:lumMod val="75000"/>
                  </a:schemeClr>
                </a:solidFill>
                <a:latin typeface="Candara" panose="020E0502030303020204" pitchFamily="34" charset="0"/>
              </a:rPr>
              <a:t>L. m</a:t>
            </a:r>
            <a:r>
              <a:rPr lang="en-US" sz="1800" b="1" i="1" dirty="0">
                <a:solidFill>
                  <a:schemeClr val="tx2">
                    <a:lumMod val="75000"/>
                  </a:schemeClr>
                </a:solidFill>
                <a:latin typeface="Candara" panose="020E0502030303020204" pitchFamily="34" charset="0"/>
              </a:rPr>
              <a:t>aximus </a:t>
            </a:r>
            <a:r>
              <a:rPr lang="en-US" sz="1800" b="1" dirty="0">
                <a:solidFill>
                  <a:schemeClr val="tx2">
                    <a:lumMod val="75000"/>
                  </a:schemeClr>
                </a:solidFill>
                <a:latin typeface="Candara" panose="020E0502030303020204" pitchFamily="34" charset="0"/>
              </a:rPr>
              <a:t>has leopard-like spotting with brown antennae.</a:t>
            </a:r>
          </a:p>
          <a:p>
            <a:r>
              <a:rPr lang="en-US" sz="2400" b="1" dirty="0">
                <a:solidFill>
                  <a:schemeClr val="tx1">
                    <a:lumMod val="95000"/>
                    <a:lumOff val="5000"/>
                  </a:schemeClr>
                </a:solidFill>
                <a:latin typeface="Candara" panose="020E0502030303020204" pitchFamily="34" charset="0"/>
              </a:rPr>
              <a:t>How does it spread? </a:t>
            </a:r>
            <a:r>
              <a:rPr lang="en-US" b="1" dirty="0">
                <a:solidFill>
                  <a:schemeClr val="tx2">
                    <a:lumMod val="75000"/>
                  </a:schemeClr>
                </a:solidFill>
                <a:latin typeface="Candara" panose="020E0502030303020204" pitchFamily="34" charset="0"/>
              </a:rPr>
              <a:t>Through the landscaping industry.</a:t>
            </a:r>
          </a:p>
          <a:p>
            <a:endParaRPr lang="en-US" sz="800" b="1" dirty="0">
              <a:solidFill>
                <a:schemeClr val="tx2">
                  <a:lumMod val="75000"/>
                </a:schemeClr>
              </a:solidFill>
              <a:latin typeface="Candara" panose="020E0502030303020204" pitchFamily="34" charset="0"/>
            </a:endParaRPr>
          </a:p>
          <a:p>
            <a:r>
              <a:rPr lang="en-US" sz="2400" b="1" dirty="0">
                <a:solidFill>
                  <a:schemeClr val="tx1">
                    <a:lumMod val="95000"/>
                    <a:lumOff val="5000"/>
                  </a:schemeClr>
                </a:solidFill>
                <a:latin typeface="Candara" panose="020E0502030303020204" pitchFamily="34" charset="0"/>
              </a:rPr>
              <a:t>Ecological &amp; Health Impacts: </a:t>
            </a:r>
          </a:p>
          <a:p>
            <a:r>
              <a:rPr lang="en-US"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	Both can spread </a:t>
            </a:r>
            <a:r>
              <a:rPr lang="en-US"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Angiostrongylus </a:t>
            </a:r>
            <a:r>
              <a:rPr lang="en-US"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nematodes.</a:t>
            </a:r>
          </a:p>
          <a:p>
            <a:r>
              <a:rPr lang="en-US"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	Ecological impact: </a:t>
            </a:r>
            <a:r>
              <a:rPr lang="en-US" b="1" dirty="0">
                <a:solidFill>
                  <a:schemeClr val="tx1">
                    <a:lumMod val="95000"/>
                    <a:lumOff val="5000"/>
                  </a:schemeClr>
                </a:solidFill>
                <a:latin typeface="Candara" panose="020E0502030303020204" pitchFamily="34" charset="0"/>
                <a:ea typeface="Adobe Fan Heiti Std B" panose="020B0700000000000000" pitchFamily="34" charset="-128"/>
              </a:rPr>
              <a:t>Highly competitive against native slugs 	and known to reduce populations.</a:t>
            </a:r>
            <a:endParaRPr lang="en-US" b="1" dirty="0">
              <a:solidFill>
                <a:schemeClr val="tx1">
                  <a:lumMod val="95000"/>
                  <a:lumOff val="5000"/>
                </a:schemeClr>
              </a:solidFill>
              <a:latin typeface="Candara" panose="020E0502030303020204" pitchFamily="34" charset="0"/>
              <a:ea typeface="Adobe Song Std L" panose="02020300000000000000" pitchFamily="18" charset="-128"/>
            </a:endParaRPr>
          </a:p>
        </p:txBody>
      </p:sp>
      <p:pic>
        <p:nvPicPr>
          <p:cNvPr id="15" name="Picture 14" descr="header_logo.png">
            <a:extLst>
              <a:ext uri="{FF2B5EF4-FFF2-40B4-BE49-F238E27FC236}">
                <a16:creationId xmlns:a16="http://schemas.microsoft.com/office/drawing/2014/main" id="{5CEA23F8-99EB-4B0A-BE1F-EF590B123C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14CCD27F-EE43-4DA2-A89C-554F0E72F97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9" name="Picture 18" descr="Limax maximus with eggs&#10;Photo: Lokilech-Wikimedia Commons">
            <a:extLst>
              <a:ext uri="{FF2B5EF4-FFF2-40B4-BE49-F238E27FC236}">
                <a16:creationId xmlns:a16="http://schemas.microsoft.com/office/drawing/2014/main" id="{3BAB7428-C443-4096-90C7-3B0744A1F7C6}"/>
              </a:ext>
            </a:extLst>
          </p:cNvPr>
          <p:cNvPicPr>
            <a:picLocks noChangeAspect="1"/>
          </p:cNvPicPr>
          <p:nvPr/>
        </p:nvPicPr>
        <p:blipFill rotWithShape="1">
          <a:blip r:embed="rId10"/>
          <a:srcRect l="5323" t="11455" r="7258" b="7566"/>
          <a:stretch/>
        </p:blipFill>
        <p:spPr>
          <a:xfrm>
            <a:off x="6687208" y="4771578"/>
            <a:ext cx="2426616" cy="1421770"/>
          </a:xfrm>
          <a:prstGeom prst="rect">
            <a:avLst/>
          </a:prstGeom>
          <a:solidFill>
            <a:schemeClr val="accent4">
              <a:lumMod val="50000"/>
            </a:schemeClr>
          </a:solidFill>
          <a:ln>
            <a:solidFill>
              <a:schemeClr val="tx1"/>
            </a:solidFill>
          </a:ln>
        </p:spPr>
      </p:pic>
      <p:cxnSp>
        <p:nvCxnSpPr>
          <p:cNvPr id="26" name="Straight Arrow Connector 25">
            <a:extLst>
              <a:ext uri="{FF2B5EF4-FFF2-40B4-BE49-F238E27FC236}">
                <a16:creationId xmlns:a16="http://schemas.microsoft.com/office/drawing/2014/main" id="{73601C00-883E-4C8A-B94A-E3880C76CEA4}"/>
              </a:ext>
            </a:extLst>
          </p:cNvPr>
          <p:cNvCxnSpPr>
            <a:cxnSpLocks/>
          </p:cNvCxnSpPr>
          <p:nvPr/>
        </p:nvCxnSpPr>
        <p:spPr>
          <a:xfrm>
            <a:off x="7807210" y="2295121"/>
            <a:ext cx="447272" cy="1147210"/>
          </a:xfrm>
          <a:prstGeom prst="straightConnector1">
            <a:avLst/>
          </a:prstGeom>
          <a:ln w="38100">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E8BD629-44AB-485E-B0FD-65E41F1EE609}"/>
              </a:ext>
            </a:extLst>
          </p:cNvPr>
          <p:cNvSpPr txBox="1"/>
          <p:nvPr/>
        </p:nvSpPr>
        <p:spPr>
          <a:xfrm>
            <a:off x="8277491" y="2727652"/>
            <a:ext cx="744331" cy="514231"/>
          </a:xfrm>
          <a:prstGeom prst="roundRect">
            <a:avLst>
              <a:gd name="adj" fmla="val 28845"/>
            </a:avLst>
          </a:prstGeom>
          <a:solidFill>
            <a:srgbClr val="EEECE1"/>
          </a:solidFill>
          <a:ln>
            <a:solidFill>
              <a:schemeClr val="tx2">
                <a:lumMod val="75000"/>
              </a:schemeClr>
            </a:solidFill>
          </a:ln>
        </p:spPr>
        <p:txBody>
          <a:bodyPr wrap="square" rtlCol="0">
            <a:spAutoFit/>
          </a:bodyPr>
          <a:lstStyle/>
          <a:p>
            <a:pPr algn="ctr"/>
            <a:r>
              <a:rPr lang="en-US" sz="1100" b="1" dirty="0">
                <a:latin typeface="Candara" panose="020E0502030303020204" pitchFamily="34" charset="0"/>
              </a:rPr>
              <a:t>Mantle section</a:t>
            </a:r>
          </a:p>
        </p:txBody>
      </p:sp>
      <p:cxnSp>
        <p:nvCxnSpPr>
          <p:cNvPr id="32" name="Straight Arrow Connector 31">
            <a:extLst>
              <a:ext uri="{FF2B5EF4-FFF2-40B4-BE49-F238E27FC236}">
                <a16:creationId xmlns:a16="http://schemas.microsoft.com/office/drawing/2014/main" id="{7365CA33-D985-494E-9D55-C8B96167E788}"/>
              </a:ext>
            </a:extLst>
          </p:cNvPr>
          <p:cNvCxnSpPr>
            <a:cxnSpLocks/>
          </p:cNvCxnSpPr>
          <p:nvPr/>
        </p:nvCxnSpPr>
        <p:spPr>
          <a:xfrm flipH="1" flipV="1">
            <a:off x="7035938" y="2046137"/>
            <a:ext cx="22988" cy="782844"/>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1574B06-5B75-4D7D-9152-050B3CC8AE68}"/>
              </a:ext>
            </a:extLst>
          </p:cNvPr>
          <p:cNvSpPr txBox="1"/>
          <p:nvPr/>
        </p:nvSpPr>
        <p:spPr>
          <a:xfrm>
            <a:off x="6670385" y="2727652"/>
            <a:ext cx="899852" cy="514231"/>
          </a:xfrm>
          <a:prstGeom prst="roundRect">
            <a:avLst>
              <a:gd name="adj" fmla="val 28845"/>
            </a:avLst>
          </a:prstGeom>
          <a:solidFill>
            <a:srgbClr val="EEECE1"/>
          </a:solidFill>
          <a:ln>
            <a:solidFill>
              <a:schemeClr val="tx2">
                <a:lumMod val="75000"/>
              </a:schemeClr>
            </a:solidFill>
          </a:ln>
        </p:spPr>
        <p:txBody>
          <a:bodyPr wrap="square" rtlCol="0">
            <a:spAutoFit/>
          </a:bodyPr>
          <a:lstStyle/>
          <a:p>
            <a:pPr algn="ctr"/>
            <a:r>
              <a:rPr lang="en-US" sz="1100" b="1" dirty="0">
                <a:latin typeface="Candara" panose="020E0502030303020204" pitchFamily="34" charset="0"/>
              </a:rPr>
              <a:t>Breathing pore</a:t>
            </a:r>
          </a:p>
        </p:txBody>
      </p:sp>
    </p:spTree>
    <p:extLst>
      <p:ext uri="{BB962C8B-B14F-4D97-AF65-F5344CB8AC3E}">
        <p14:creationId xmlns:p14="http://schemas.microsoft.com/office/powerpoint/2010/main" val="17579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74" y="2354758"/>
            <a:ext cx="8213651" cy="3033703"/>
          </a:xfrm>
          <a:prstGeom prst="roundRect">
            <a:avLst/>
          </a:prstGeom>
          <a:solidFill>
            <a:srgbClr val="ECF1E7">
              <a:alpha val="85098"/>
            </a:srgbClr>
          </a:solidFill>
          <a:ln>
            <a:solidFill>
              <a:schemeClr val="tx2">
                <a:lumMod val="50000"/>
              </a:schemeClr>
            </a:solidFill>
          </a:ln>
        </p:spPr>
        <p:txBody>
          <a:bodyPr>
            <a:normAutofit/>
          </a:bodyPr>
          <a:lstStyle/>
          <a:p>
            <a:pPr marL="0" indent="0">
              <a:buNone/>
            </a:pPr>
            <a:r>
              <a:rPr lang="en-US" b="1" u="sng" dirty="0">
                <a:solidFill>
                  <a:schemeClr val="accent2">
                    <a:lumMod val="50000"/>
                  </a:schemeClr>
                </a:solidFill>
                <a:latin typeface="Candara" panose="020E0502030303020204" pitchFamily="34" charset="0"/>
              </a:rPr>
              <a:t>TEKS</a:t>
            </a:r>
            <a:r>
              <a:rPr lang="en-US" sz="1800" b="1" dirty="0">
                <a:solidFill>
                  <a:schemeClr val="accent2">
                    <a:lumMod val="50000"/>
                  </a:schemeClr>
                </a:solidFill>
                <a:latin typeface="Candara" panose="020E0502030303020204" pitchFamily="34" charset="0"/>
              </a:rPr>
              <a:t>: </a:t>
            </a:r>
            <a:r>
              <a:rPr lang="en-US" sz="1600" dirty="0">
                <a:solidFill>
                  <a:schemeClr val="accent2">
                    <a:lumMod val="50000"/>
                  </a:schemeClr>
                </a:solidFill>
                <a:latin typeface="Candara" panose="020E0502030303020204" pitchFamily="34" charset="0"/>
              </a:rPr>
              <a:t>130.25 16 (A-B) 17 (A-D)  </a:t>
            </a:r>
            <a:r>
              <a:rPr lang="en-US" sz="1600" b="1" dirty="0">
                <a:solidFill>
                  <a:schemeClr val="accent2">
                    <a:lumMod val="50000"/>
                  </a:schemeClr>
                </a:solidFill>
                <a:latin typeface="Candara" panose="020E0502030303020204" pitchFamily="34" charset="0"/>
              </a:rPr>
              <a:t>The student identifies how plants grow and how specialized cells, tissues, and organs develop. The student diagrams the structure and function of nucleic acids in the mechanism of genetics.</a:t>
            </a:r>
          </a:p>
          <a:p>
            <a:pPr marL="0" indent="0">
              <a:buNone/>
            </a:pPr>
            <a:r>
              <a:rPr lang="en-US" sz="2000" b="1" dirty="0">
                <a:latin typeface="Candara" panose="020E0502030303020204" pitchFamily="34" charset="0"/>
              </a:rPr>
              <a:t>Objectives:</a:t>
            </a:r>
          </a:p>
          <a:p>
            <a:r>
              <a:rPr lang="en-US" dirty="0">
                <a:latin typeface="Candara" panose="020E0502030303020204" pitchFamily="34" charset="0"/>
              </a:rPr>
              <a:t>Student will inspect multiple priority pests in the aquatic and terrestrial recreational sites.</a:t>
            </a:r>
          </a:p>
          <a:p>
            <a:r>
              <a:rPr lang="en-US" dirty="0">
                <a:latin typeface="Candara" panose="020E0502030303020204" pitchFamily="34" charset="0"/>
              </a:rPr>
              <a:t>Criticize over transmission in humans and preventative education measures.</a:t>
            </a:r>
          </a:p>
        </p:txBody>
      </p:sp>
      <p:sp>
        <p:nvSpPr>
          <p:cNvPr id="7" name="Content Placeholder 2"/>
          <p:cNvSpPr txBox="1">
            <a:spLocks/>
          </p:cNvSpPr>
          <p:nvPr/>
        </p:nvSpPr>
        <p:spPr>
          <a:xfrm>
            <a:off x="581925" y="1469539"/>
            <a:ext cx="7980150" cy="717344"/>
          </a:xfrm>
          <a:prstGeom prst="roundRect">
            <a:avLst/>
          </a:prstGeom>
          <a:solidFill>
            <a:srgbClr val="ECF1E7">
              <a:alpha val="85098"/>
            </a:srgbClr>
          </a:solidFill>
          <a:ln>
            <a:solidFill>
              <a:schemeClr val="tx2">
                <a:lumMod val="50000"/>
              </a:schemeClr>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600" b="1" dirty="0">
                <a:solidFill>
                  <a:schemeClr val="tx1"/>
                </a:solidFill>
                <a:latin typeface="Candara" panose="020E0502030303020204" pitchFamily="34" charset="0"/>
              </a:rPr>
              <a:t>TEKS / OBJECTIVES</a:t>
            </a:r>
          </a:p>
        </p:txBody>
      </p:sp>
      <p:pic>
        <p:nvPicPr>
          <p:cNvPr id="8" name="Picture 7" descr="header_logo.png">
            <a:extLst>
              <a:ext uri="{FF2B5EF4-FFF2-40B4-BE49-F238E27FC236}">
                <a16:creationId xmlns:a16="http://schemas.microsoft.com/office/drawing/2014/main" id="{E8B1DD53-5455-42B0-9E1C-3A307CB449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25637"/>
            <a:ext cx="3719632" cy="523102"/>
          </a:xfrm>
          <a:prstGeom prst="rect">
            <a:avLst/>
          </a:prstGeom>
        </p:spPr>
      </p:pic>
      <p:pic>
        <p:nvPicPr>
          <p:cNvPr id="6" name="Picture 5">
            <a:extLst>
              <a:ext uri="{FF2B5EF4-FFF2-40B4-BE49-F238E27FC236}">
                <a16:creationId xmlns:a16="http://schemas.microsoft.com/office/drawing/2014/main" id="{6067812B-0713-4E3F-8BCC-89D835397520}"/>
              </a:ext>
            </a:extLst>
          </p:cNvPr>
          <p:cNvPicPr>
            <a:picLocks noChangeAspect="1"/>
          </p:cNvPicPr>
          <p:nvPr/>
        </p:nvPicPr>
        <p:blipFill rotWithShape="1">
          <a:blip r:embed="rId4"/>
          <a:srcRect l="7923" t="78762" r="11255" b="6499"/>
          <a:stretch/>
        </p:blipFill>
        <p:spPr>
          <a:xfrm>
            <a:off x="4155440" y="6225637"/>
            <a:ext cx="4826000" cy="523102"/>
          </a:xfrm>
          <a:prstGeom prst="rect">
            <a:avLst/>
          </a:prstGeom>
        </p:spPr>
      </p:pic>
    </p:spTree>
    <p:extLst>
      <p:ext uri="{BB962C8B-B14F-4D97-AF65-F5344CB8AC3E}">
        <p14:creationId xmlns:p14="http://schemas.microsoft.com/office/powerpoint/2010/main" val="19124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42DD695-FB2F-42E4-B9D3-652A02298EA6}"/>
              </a:ext>
            </a:extLst>
          </p:cNvPr>
          <p:cNvGrpSpPr/>
          <p:nvPr/>
        </p:nvGrpSpPr>
        <p:grpSpPr>
          <a:xfrm>
            <a:off x="0" y="1865640"/>
            <a:ext cx="9144000" cy="4992360"/>
            <a:chOff x="0" y="1486797"/>
            <a:chExt cx="9144000" cy="4404988"/>
          </a:xfrm>
        </p:grpSpPr>
        <p:pic>
          <p:nvPicPr>
            <p:cNvPr id="10" name="Picture 9" descr="middle.png">
              <a:extLst>
                <a:ext uri="{FF2B5EF4-FFF2-40B4-BE49-F238E27FC236}">
                  <a16:creationId xmlns:a16="http://schemas.microsoft.com/office/drawing/2014/main" id="{57D88D32-4B9A-4648-951E-A81C0A0663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1" name="Picture 10" descr="main_bottom.png">
              <a:extLst>
                <a:ext uri="{FF2B5EF4-FFF2-40B4-BE49-F238E27FC236}">
                  <a16:creationId xmlns:a16="http://schemas.microsoft.com/office/drawing/2014/main" id="{40A8C793-5BB2-4B3A-A710-404D05E193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2" name="Picture 11" descr="main_top.png">
              <a:extLst>
                <a:ext uri="{FF2B5EF4-FFF2-40B4-BE49-F238E27FC236}">
                  <a16:creationId xmlns:a16="http://schemas.microsoft.com/office/drawing/2014/main" id="{E904F9BB-3FEB-4148-A565-28B8AB535C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4" name="Title 3"/>
          <p:cNvSpPr>
            <a:spLocks noGrp="1"/>
          </p:cNvSpPr>
          <p:nvPr>
            <p:ph type="title"/>
          </p:nvPr>
        </p:nvSpPr>
        <p:spPr>
          <a:xfrm>
            <a:off x="153219" y="442731"/>
            <a:ext cx="4603975" cy="994172"/>
          </a:xfrm>
        </p:spPr>
        <p:txBody>
          <a:bodyPr>
            <a:normAutofit/>
          </a:bodyPr>
          <a:lstStyle/>
          <a:p>
            <a:r>
              <a:rPr lang="en-US" sz="2800" b="1" dirty="0">
                <a:solidFill>
                  <a:schemeClr val="accent5">
                    <a:lumMod val="50000"/>
                  </a:schemeClr>
                </a:solidFill>
                <a:latin typeface="Century Gothic" panose="020B0502020202020204" pitchFamily="34" charset="0"/>
                <a:cs typeface="Candara"/>
              </a:rPr>
              <a:t>Island</a:t>
            </a:r>
            <a:r>
              <a:rPr lang="en-US" sz="2800" b="1" i="1" dirty="0">
                <a:solidFill>
                  <a:schemeClr val="accent5">
                    <a:lumMod val="50000"/>
                  </a:schemeClr>
                </a:solidFill>
                <a:latin typeface="Century Gothic" panose="020B0502020202020204" pitchFamily="34" charset="0"/>
                <a:cs typeface="Candara"/>
              </a:rPr>
              <a:t> </a:t>
            </a:r>
            <a:r>
              <a:rPr lang="en-US" sz="2800" b="1" dirty="0">
                <a:solidFill>
                  <a:schemeClr val="accent5">
                    <a:lumMod val="50000"/>
                  </a:schemeClr>
                </a:solidFill>
                <a:latin typeface="Century Gothic" panose="020B0502020202020204" pitchFamily="34" charset="0"/>
                <a:cs typeface="Candara"/>
              </a:rPr>
              <a:t>Apple Snail</a:t>
            </a:r>
            <a:br>
              <a:rPr lang="en-US" sz="2800" b="1" dirty="0">
                <a:solidFill>
                  <a:schemeClr val="accent5">
                    <a:lumMod val="50000"/>
                  </a:schemeClr>
                </a:solidFill>
                <a:latin typeface="Century Gothic" panose="020B0502020202020204" pitchFamily="34" charset="0"/>
                <a:cs typeface="Candara"/>
              </a:rPr>
            </a:br>
            <a:r>
              <a:rPr lang="en-US" sz="2800" b="1" i="1" dirty="0">
                <a:solidFill>
                  <a:schemeClr val="tx1">
                    <a:lumMod val="95000"/>
                    <a:lumOff val="5000"/>
                  </a:schemeClr>
                </a:solidFill>
                <a:latin typeface="Century Gothic" panose="020B0502020202020204" pitchFamily="34" charset="0"/>
                <a:ea typeface="Adobe Fan Heiti Std B" panose="020B0700000000000000" pitchFamily="34" charset="-128"/>
              </a:rPr>
              <a:t>Pomacea maculata</a:t>
            </a:r>
          </a:p>
        </p:txBody>
      </p:sp>
      <p:sp>
        <p:nvSpPr>
          <p:cNvPr id="5" name="Content Placeholder 4"/>
          <p:cNvSpPr>
            <a:spLocks noGrp="1"/>
          </p:cNvSpPr>
          <p:nvPr>
            <p:ph idx="1"/>
          </p:nvPr>
        </p:nvSpPr>
        <p:spPr>
          <a:xfrm>
            <a:off x="110101" y="2042442"/>
            <a:ext cx="6208637" cy="4555093"/>
          </a:xfrm>
          <a:prstGeom prst="rect">
            <a:avLst/>
          </a:prstGeom>
        </p:spPr>
        <p:txBody>
          <a:bodyPr wrap="square">
            <a:spAutoFit/>
          </a:bodyPr>
          <a:lstStyle/>
          <a:p>
            <a:pPr marL="0" indent="0">
              <a:spcBef>
                <a:spcPts val="0"/>
              </a:spcBef>
              <a:buNone/>
            </a:pPr>
            <a:r>
              <a:rPr lang="en-US" sz="2200" b="1" dirty="0">
                <a:solidFill>
                  <a:schemeClr val="tx1">
                    <a:lumMod val="95000"/>
                    <a:lumOff val="5000"/>
                  </a:schemeClr>
                </a:solidFill>
                <a:latin typeface="Candara" panose="020E0502030303020204" pitchFamily="34" charset="0"/>
                <a:ea typeface="Adobe Fan Heiti Std B" panose="020B0700000000000000" pitchFamily="34" charset="-128"/>
              </a:rPr>
              <a:t>Native to</a:t>
            </a:r>
            <a:r>
              <a:rPr lang="en-US" sz="2200" b="1" dirty="0">
                <a:solidFill>
                  <a:schemeClr val="tx2">
                    <a:lumMod val="75000"/>
                  </a:schemeClr>
                </a:solidFill>
                <a:latin typeface="Candara" panose="020E0502030303020204" pitchFamily="34" charset="0"/>
                <a:ea typeface="Adobe Fan Heiti Std B" panose="020B0700000000000000" pitchFamily="34" charset="-128"/>
              </a:rPr>
              <a:t>: South America</a:t>
            </a:r>
          </a:p>
          <a:p>
            <a:pPr>
              <a:spcBef>
                <a:spcPts val="0"/>
              </a:spcBef>
            </a:pPr>
            <a:r>
              <a:rPr lang="en-US" sz="2200" b="1" dirty="0">
                <a:solidFill>
                  <a:schemeClr val="tx1">
                    <a:lumMod val="95000"/>
                    <a:lumOff val="5000"/>
                  </a:schemeClr>
                </a:solidFill>
                <a:latin typeface="Candara" panose="020E0502030303020204" pitchFamily="34" charset="0"/>
              </a:rPr>
              <a:t>How can it spread? </a:t>
            </a:r>
            <a:r>
              <a:rPr lang="en-US" sz="2000" b="1" dirty="0">
                <a:solidFill>
                  <a:schemeClr val="tx2">
                    <a:lumMod val="75000"/>
                  </a:schemeClr>
                </a:solidFill>
                <a:latin typeface="Candara" panose="020E0502030303020204" pitchFamily="34" charset="0"/>
                <a:ea typeface="Adobe Fan Heiti Std B" panose="020B0700000000000000" pitchFamily="34" charset="-128"/>
              </a:rPr>
              <a:t>Through the pet trade and started with a</a:t>
            </a:r>
            <a:r>
              <a:rPr lang="en-US" sz="2000" b="1" dirty="0">
                <a:solidFill>
                  <a:schemeClr val="tx2">
                    <a:lumMod val="75000"/>
                  </a:schemeClr>
                </a:solidFill>
                <a:latin typeface="Candara" panose="020E0502030303020204" pitchFamily="34" charset="0"/>
                <a:ea typeface="Adobe Song Std L" panose="02020300000000000000" pitchFamily="18" charset="-128"/>
              </a:rPr>
              <a:t>quarium dumps in Florida</a:t>
            </a:r>
            <a:r>
              <a:rPr lang="en-US" sz="2000" b="1" dirty="0">
                <a:solidFill>
                  <a:schemeClr val="accent5">
                    <a:lumMod val="50000"/>
                  </a:schemeClr>
                </a:solidFill>
                <a:latin typeface="Candara" panose="020E0502030303020204" pitchFamily="34" charset="0"/>
                <a:ea typeface="Adobe Song Std L" panose="02020300000000000000" pitchFamily="18" charset="-128"/>
              </a:rPr>
              <a:t>. </a:t>
            </a:r>
            <a:r>
              <a:rPr lang="en-US" sz="18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rPr>
              <a:t>In Texas since 2000, and in 11 watersheds.</a:t>
            </a:r>
          </a:p>
          <a:p>
            <a:pPr>
              <a:spcBef>
                <a:spcPts val="0"/>
              </a:spcBef>
            </a:pPr>
            <a:r>
              <a:rPr lang="en-US" sz="2200" b="1" dirty="0">
                <a:solidFill>
                  <a:schemeClr val="tx1">
                    <a:lumMod val="95000"/>
                    <a:lumOff val="5000"/>
                  </a:schemeClr>
                </a:solidFill>
                <a:latin typeface="Candara" panose="020E0502030303020204" pitchFamily="34" charset="0"/>
              </a:rPr>
              <a:t>Identification: </a:t>
            </a:r>
            <a:r>
              <a:rPr lang="en-US" sz="2000" b="1" dirty="0">
                <a:solidFill>
                  <a:schemeClr val="tx2">
                    <a:lumMod val="75000"/>
                  </a:schemeClr>
                </a:solidFill>
                <a:latin typeface="Candara" panose="020E0502030303020204" pitchFamily="34" charset="0"/>
                <a:ea typeface="Adobe Fan Heiti Std B" panose="020B0700000000000000" pitchFamily="34" charset="-128"/>
              </a:rPr>
              <a:t>Resembles no native species.</a:t>
            </a:r>
          </a:p>
          <a:p>
            <a:pPr lvl="1">
              <a:spcBef>
                <a:spcPts val="0"/>
              </a:spcBef>
            </a:pPr>
            <a:r>
              <a:rPr lang="en-US" sz="2000" b="1" u="sng" dirty="0">
                <a:solidFill>
                  <a:schemeClr val="tx1">
                    <a:lumMod val="95000"/>
                    <a:lumOff val="5000"/>
                  </a:schemeClr>
                </a:solidFill>
                <a:latin typeface="Candara" panose="020E0502030303020204" pitchFamily="34" charset="0"/>
                <a:ea typeface="Adobe Fan Heiti Std B" panose="020B0700000000000000" pitchFamily="34" charset="-128"/>
              </a:rPr>
              <a:t>Large</a:t>
            </a:r>
            <a:r>
              <a:rPr lang="en-US" sz="2000" b="1" dirty="0">
                <a:solidFill>
                  <a:schemeClr val="tx1">
                    <a:lumMod val="95000"/>
                    <a:lumOff val="5000"/>
                  </a:schemeClr>
                </a:solidFill>
                <a:latin typeface="Candara" panose="020E0502030303020204" pitchFamily="34" charset="0"/>
                <a:ea typeface="Adobe Fan Heiti Std B" panose="020B0700000000000000" pitchFamily="34" charset="-128"/>
              </a:rPr>
              <a:t> Freshwater snail (~2-4inches)</a:t>
            </a:r>
          </a:p>
          <a:p>
            <a:pPr lvl="2">
              <a:spcBef>
                <a:spcPts val="0"/>
              </a:spcBef>
            </a:pPr>
            <a:r>
              <a:rPr lang="en-US" sz="1800" b="1" dirty="0">
                <a:solidFill>
                  <a:schemeClr val="tx2">
                    <a:lumMod val="75000"/>
                  </a:schemeClr>
                </a:solidFill>
                <a:latin typeface="Candara" panose="020E0502030303020204" pitchFamily="34" charset="0"/>
                <a:ea typeface="Adobe Fan Heiti Std B" panose="020B0700000000000000" pitchFamily="34" charset="-128"/>
              </a:rPr>
              <a:t>Adults are fully aquatic.</a:t>
            </a:r>
          </a:p>
          <a:p>
            <a:pPr lvl="1">
              <a:spcBef>
                <a:spcPts val="0"/>
              </a:spcBef>
            </a:pPr>
            <a:r>
              <a:rPr lang="en-US" sz="2000" b="1" dirty="0">
                <a:solidFill>
                  <a:schemeClr val="tx1">
                    <a:lumMod val="95000"/>
                    <a:lumOff val="5000"/>
                  </a:schemeClr>
                </a:solidFill>
                <a:latin typeface="Candara" panose="020E0502030303020204" pitchFamily="34" charset="0"/>
                <a:ea typeface="Adobe Fan Heiti Std B" panose="020B0700000000000000" pitchFamily="34" charset="-128"/>
              </a:rPr>
              <a:t>Distinctive</a:t>
            </a:r>
            <a:r>
              <a:rPr lang="en-US" sz="2000" b="1" dirty="0">
                <a:solidFill>
                  <a:schemeClr val="tx2">
                    <a:lumMod val="75000"/>
                  </a:schemeClr>
                </a:solidFill>
                <a:latin typeface="Candara" panose="020E0502030303020204" pitchFamily="34" charset="0"/>
                <a:ea typeface="Adobe Fan Heiti Std B" panose="020B0700000000000000" pitchFamily="34" charset="-128"/>
              </a:rPr>
              <a:t> </a:t>
            </a:r>
            <a:r>
              <a:rPr lang="en-US" sz="2000" b="1" dirty="0">
                <a:ln>
                  <a:solidFill>
                    <a:schemeClr val="accent5">
                      <a:lumMod val="60000"/>
                      <a:lumOff val="40000"/>
                    </a:schemeClr>
                  </a:solidFill>
                </a:ln>
                <a:solidFill>
                  <a:srgbClr val="EE1682"/>
                </a:solidFill>
                <a:effectLst>
                  <a:glow rad="101600">
                    <a:schemeClr val="bg1">
                      <a:alpha val="60000"/>
                    </a:schemeClr>
                  </a:glow>
                </a:effectLst>
                <a:latin typeface="Candara" panose="020E0502030303020204" pitchFamily="34" charset="0"/>
                <a:ea typeface="Adobe Fan Heiti Std B" panose="020B0700000000000000" pitchFamily="34" charset="-128"/>
              </a:rPr>
              <a:t>bright pink eggs</a:t>
            </a:r>
          </a:p>
          <a:p>
            <a:pPr lvl="2">
              <a:spcBef>
                <a:spcPts val="0"/>
              </a:spcBef>
            </a:pP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Found above waterline </a:t>
            </a:r>
            <a:r>
              <a:rPr lang="en-US" sz="1800" b="1" dirty="0">
                <a:solidFill>
                  <a:schemeClr val="tx2">
                    <a:lumMod val="75000"/>
                  </a:schemeClr>
                </a:solidFill>
                <a:latin typeface="Candara" panose="020E0502030303020204" pitchFamily="34" charset="0"/>
                <a:ea typeface="Adobe Fan Heiti Std B" panose="020B0700000000000000" pitchFamily="34" charset="-128"/>
              </a:rPr>
              <a:t>on nearby plants,      drainage, walls, etc.</a:t>
            </a:r>
            <a:endParaRPr lang="en-US" sz="1800" b="1" dirty="0">
              <a:solidFill>
                <a:schemeClr val="tx2">
                  <a:lumMod val="75000"/>
                </a:schemeClr>
              </a:solidFill>
              <a:latin typeface="Candara" panose="020E0502030303020204" pitchFamily="34" charset="0"/>
              <a:ea typeface="Adobe Song Std L" panose="02020300000000000000" pitchFamily="18" charset="-128"/>
            </a:endParaRPr>
          </a:p>
          <a:p>
            <a:pPr marL="100013" indent="-214313">
              <a:spcBef>
                <a:spcPts val="0"/>
              </a:spcBef>
            </a:pPr>
            <a:r>
              <a:rPr lang="en-US" sz="2200" b="1" dirty="0">
                <a:solidFill>
                  <a:schemeClr val="tx1">
                    <a:lumMod val="95000"/>
                    <a:lumOff val="5000"/>
                  </a:schemeClr>
                </a:solidFill>
                <a:latin typeface="Candara" panose="020E0502030303020204" pitchFamily="34" charset="0"/>
              </a:rPr>
              <a:t>Economic &amp; Health Impacts</a:t>
            </a:r>
            <a:endParaRPr lang="en-US" sz="2200" b="1" dirty="0">
              <a:solidFill>
                <a:schemeClr val="tx2">
                  <a:lumMod val="75000"/>
                </a:schemeClr>
              </a:solidFill>
              <a:latin typeface="Candara" panose="020E0502030303020204" pitchFamily="34" charset="0"/>
              <a:ea typeface="Adobe Fan Heiti Std B" panose="020B0700000000000000" pitchFamily="34" charset="-128"/>
            </a:endParaRPr>
          </a:p>
          <a:p>
            <a:pPr marL="500063" lvl="1" indent="-214313">
              <a:spcBef>
                <a:spcPts val="0"/>
              </a:spcBef>
            </a:pPr>
            <a:r>
              <a:rPr lang="en-US" sz="1800" b="1" dirty="0">
                <a:solidFill>
                  <a:schemeClr val="tx2">
                    <a:lumMod val="75000"/>
                  </a:schemeClr>
                </a:solidFill>
                <a:latin typeface="Candara" panose="020E0502030303020204" pitchFamily="34" charset="0"/>
              </a:rPr>
              <a:t>Great economic damage on </a:t>
            </a: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rice crops</a:t>
            </a:r>
          </a:p>
          <a:p>
            <a:pPr marL="500063" lvl="1" indent="-214313">
              <a:spcBef>
                <a:spcPts val="0"/>
              </a:spcBef>
            </a:pPr>
            <a:r>
              <a:rPr lang="en-US" sz="18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Ecological imbalance </a:t>
            </a:r>
            <a:r>
              <a:rPr lang="en-US" sz="1800" b="1" dirty="0">
                <a:solidFill>
                  <a:schemeClr val="tx2">
                    <a:lumMod val="75000"/>
                  </a:schemeClr>
                </a:solidFill>
                <a:latin typeface="Candara" panose="020E0502030303020204" pitchFamily="34" charset="0"/>
              </a:rPr>
              <a:t>by competing with native snails.</a:t>
            </a:r>
          </a:p>
          <a:p>
            <a:pPr marL="500063" lvl="1" indent="-214313">
              <a:spcBef>
                <a:spcPts val="0"/>
              </a:spcBef>
            </a:pPr>
            <a:r>
              <a:rPr lang="en-US" sz="18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Can spread </a:t>
            </a:r>
            <a:r>
              <a:rPr lang="en-US" sz="18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A. cantonensis </a:t>
            </a:r>
            <a:r>
              <a:rPr lang="en-US" sz="18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in Florida, Hawaii &amp; Louisiana.</a:t>
            </a:r>
          </a:p>
          <a:p>
            <a:pPr lvl="1">
              <a:spcBef>
                <a:spcPts val="0"/>
              </a:spcBef>
            </a:pPr>
            <a:r>
              <a:rPr lang="en-US" b="1" dirty="0">
                <a:solidFill>
                  <a:schemeClr val="tx1">
                    <a:lumMod val="95000"/>
                    <a:lumOff val="5000"/>
                  </a:schemeClr>
                </a:solidFill>
                <a:effectLst>
                  <a:glow rad="228600">
                    <a:schemeClr val="accent3">
                      <a:satMod val="175000"/>
                      <a:alpha val="40000"/>
                    </a:schemeClr>
                  </a:glow>
                </a:effectLst>
                <a:latin typeface="Candara" panose="020E0502030303020204" pitchFamily="34" charset="0"/>
              </a:rPr>
              <a:t>ILLEGAL to posses/sell in Texas.</a:t>
            </a:r>
            <a:endParaRPr lang="en-US" b="1" dirty="0">
              <a:solidFill>
                <a:schemeClr val="tx2">
                  <a:lumMod val="75000"/>
                </a:schemeClr>
              </a:solidFill>
              <a:latin typeface="Candara" panose="020E0502030303020204" pitchFamily="34" charset="0"/>
              <a:ea typeface="Adobe Fan Heiti Std B" panose="020B0700000000000000" pitchFamily="34" charset="-128"/>
            </a:endParaRPr>
          </a:p>
        </p:txBody>
      </p:sp>
      <p:pic>
        <p:nvPicPr>
          <p:cNvPr id="13" name="Picture 12" descr="header_logo.png">
            <a:extLst>
              <a:ext uri="{FF2B5EF4-FFF2-40B4-BE49-F238E27FC236}">
                <a16:creationId xmlns:a16="http://schemas.microsoft.com/office/drawing/2014/main" id="{E2436625-35AD-4703-8E0F-A99291FC292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4" name="Picture 13">
            <a:extLst>
              <a:ext uri="{FF2B5EF4-FFF2-40B4-BE49-F238E27FC236}">
                <a16:creationId xmlns:a16="http://schemas.microsoft.com/office/drawing/2014/main" id="{EA92E20F-CA77-4A8F-BF6F-BBF35EB811C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3" name="Picture 2" descr="Pomacea maculata adults snails in underwater habitat.&#10;Photo:   Jess Van Dyke, Snail Busters, LLC, Bugwood.org">
            <a:extLst>
              <a:ext uri="{FF2B5EF4-FFF2-40B4-BE49-F238E27FC236}">
                <a16:creationId xmlns:a16="http://schemas.microsoft.com/office/drawing/2014/main" id="{FC2C5CC2-88F4-4B88-B4DB-A10EDC05D3F4}"/>
              </a:ext>
            </a:extLst>
          </p:cNvPr>
          <p:cNvPicPr>
            <a:picLocks noChangeAspect="1"/>
          </p:cNvPicPr>
          <p:nvPr/>
        </p:nvPicPr>
        <p:blipFill rotWithShape="1">
          <a:blip r:embed="rId8"/>
          <a:srcRect l="11643" t="20433" r="46601" b="16540"/>
          <a:stretch/>
        </p:blipFill>
        <p:spPr>
          <a:xfrm>
            <a:off x="6078167" y="842247"/>
            <a:ext cx="2912614" cy="2758675"/>
          </a:xfrm>
          <a:prstGeom prst="rect">
            <a:avLst/>
          </a:prstGeom>
          <a:ln>
            <a:solidFill>
              <a:schemeClr val="tx2">
                <a:lumMod val="50000"/>
              </a:schemeClr>
            </a:solidFill>
          </a:ln>
        </p:spPr>
      </p:pic>
      <p:pic>
        <p:nvPicPr>
          <p:cNvPr id="16" name="Picture 15" descr="Pomacea maculata laying eggs on concrete platform.&#10;Photo: Jpatokal via Wikimedia Commons ">
            <a:extLst>
              <a:ext uri="{FF2B5EF4-FFF2-40B4-BE49-F238E27FC236}">
                <a16:creationId xmlns:a16="http://schemas.microsoft.com/office/drawing/2014/main" id="{BC41FBEC-2860-4697-AA64-5CCC7A3683CA}"/>
              </a:ext>
            </a:extLst>
          </p:cNvPr>
          <p:cNvPicPr>
            <a:picLocks noChangeAspect="1"/>
          </p:cNvPicPr>
          <p:nvPr/>
        </p:nvPicPr>
        <p:blipFill rotWithShape="1">
          <a:blip r:embed="rId9"/>
          <a:srcRect l="44863" t="10665" r="15843" b="32619"/>
          <a:stretch/>
        </p:blipFill>
        <p:spPr>
          <a:xfrm>
            <a:off x="6178062" y="3730913"/>
            <a:ext cx="2807307" cy="3039051"/>
          </a:xfrm>
          <a:prstGeom prst="rect">
            <a:avLst/>
          </a:prstGeom>
          <a:ln>
            <a:solidFill>
              <a:schemeClr val="tx2">
                <a:lumMod val="50000"/>
              </a:schemeClr>
            </a:solidFill>
          </a:ln>
        </p:spPr>
      </p:pic>
      <p:sp>
        <p:nvSpPr>
          <p:cNvPr id="2" name="Arrow: Pentagon 1">
            <a:hlinkClick r:id="rId10"/>
            <a:extLst>
              <a:ext uri="{FF2B5EF4-FFF2-40B4-BE49-F238E27FC236}">
                <a16:creationId xmlns:a16="http://schemas.microsoft.com/office/drawing/2014/main" id="{A660CF0A-4417-4BFE-B384-88A6E56035B7}"/>
              </a:ext>
            </a:extLst>
          </p:cNvPr>
          <p:cNvSpPr/>
          <p:nvPr/>
        </p:nvSpPr>
        <p:spPr>
          <a:xfrm>
            <a:off x="4417017" y="1295123"/>
            <a:ext cx="1507930" cy="461054"/>
          </a:xfrm>
          <a:prstGeom prst="homePlate">
            <a:avLst/>
          </a:prstGeom>
          <a:solidFill>
            <a:schemeClr val="accent4">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10">
                  <a:extLst>
                    <a:ext uri="{A12FA001-AC4F-418D-AE19-62706E023703}">
                      <ahyp:hlinkClr xmlns:ahyp="http://schemas.microsoft.com/office/drawing/2018/hyperlinkcolor" val="tx"/>
                    </a:ext>
                  </a:extLst>
                </a:hlinkClick>
              </a:rPr>
              <a:t>Report It! </a:t>
            </a:r>
            <a:endParaRPr lang="en-US" b="1" dirty="0">
              <a:solidFill>
                <a:schemeClr val="bg1"/>
              </a:solidFill>
            </a:endParaRPr>
          </a:p>
        </p:txBody>
      </p:sp>
    </p:spTree>
    <p:extLst>
      <p:ext uri="{BB962C8B-B14F-4D97-AF65-F5344CB8AC3E}">
        <p14:creationId xmlns:p14="http://schemas.microsoft.com/office/powerpoint/2010/main" val="337175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45"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anim calcmode="lin" valueType="num">
                                      <p:cBhvr>
                                        <p:cTn id="26" dur="2000" fill="hold"/>
                                        <p:tgtEl>
                                          <p:spTgt spid="2"/>
                                        </p:tgtEl>
                                        <p:attrNameLst>
                                          <p:attrName>ppt_w</p:attrName>
                                        </p:attrNameLst>
                                      </p:cBhvr>
                                      <p:tavLst>
                                        <p:tav tm="0" fmla="#ppt_w*sin(2.5*pi*$)">
                                          <p:val>
                                            <p:fltVal val="0"/>
                                          </p:val>
                                        </p:tav>
                                        <p:tav tm="100000">
                                          <p:val>
                                            <p:fltVal val="1"/>
                                          </p:val>
                                        </p:tav>
                                      </p:tavLst>
                                    </p:anim>
                                    <p:anim calcmode="lin" valueType="num">
                                      <p:cBhvr>
                                        <p:cTn id="27"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42DD695-FB2F-42E4-B9D3-652A02298EA6}"/>
              </a:ext>
            </a:extLst>
          </p:cNvPr>
          <p:cNvGrpSpPr/>
          <p:nvPr/>
        </p:nvGrpSpPr>
        <p:grpSpPr>
          <a:xfrm>
            <a:off x="0" y="1864426"/>
            <a:ext cx="9144000" cy="4993573"/>
            <a:chOff x="0" y="1486797"/>
            <a:chExt cx="9144000" cy="4404988"/>
          </a:xfrm>
        </p:grpSpPr>
        <p:pic>
          <p:nvPicPr>
            <p:cNvPr id="10" name="Picture 9" descr="middle.png">
              <a:extLst>
                <a:ext uri="{FF2B5EF4-FFF2-40B4-BE49-F238E27FC236}">
                  <a16:creationId xmlns:a16="http://schemas.microsoft.com/office/drawing/2014/main" id="{57D88D32-4B9A-4648-951E-A81C0A0663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1" name="Picture 10" descr="main_bottom.png">
              <a:extLst>
                <a:ext uri="{FF2B5EF4-FFF2-40B4-BE49-F238E27FC236}">
                  <a16:creationId xmlns:a16="http://schemas.microsoft.com/office/drawing/2014/main" id="{40A8C793-5BB2-4B3A-A710-404D05E193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2" name="Picture 11" descr="main_top.png">
              <a:extLst>
                <a:ext uri="{FF2B5EF4-FFF2-40B4-BE49-F238E27FC236}">
                  <a16:creationId xmlns:a16="http://schemas.microsoft.com/office/drawing/2014/main" id="{E904F9BB-3FEB-4148-A565-28B8AB535C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4" name="Title 3"/>
          <p:cNvSpPr>
            <a:spLocks noGrp="1"/>
          </p:cNvSpPr>
          <p:nvPr>
            <p:ph type="title"/>
          </p:nvPr>
        </p:nvSpPr>
        <p:spPr>
          <a:xfrm>
            <a:off x="153219" y="585794"/>
            <a:ext cx="4603975" cy="994172"/>
          </a:xfrm>
        </p:spPr>
        <p:txBody>
          <a:bodyPr>
            <a:normAutofit fontScale="90000"/>
          </a:bodyPr>
          <a:lstStyle/>
          <a:p>
            <a:r>
              <a:rPr lang="en-US" sz="2900" b="1" dirty="0">
                <a:solidFill>
                  <a:schemeClr val="accent5">
                    <a:lumMod val="50000"/>
                  </a:schemeClr>
                </a:solidFill>
                <a:latin typeface="Century Gothic" panose="020B0502020202020204" pitchFamily="34" charset="0"/>
                <a:ea typeface="Adobe Gothic Std B" panose="020B0800000000000000" pitchFamily="34" charset="-128"/>
              </a:rPr>
              <a:t>Red-rim Melania</a:t>
            </a:r>
            <a:br>
              <a:rPr lang="en-US" sz="2900" b="1" dirty="0">
                <a:solidFill>
                  <a:schemeClr val="accent5">
                    <a:lumMod val="50000"/>
                  </a:schemeClr>
                </a:solidFill>
                <a:latin typeface="Century Gothic" panose="020B0502020202020204" pitchFamily="34" charset="0"/>
                <a:ea typeface="Adobe Gothic Std B" panose="020B0800000000000000" pitchFamily="34" charset="-128"/>
              </a:rPr>
            </a:br>
            <a:r>
              <a:rPr lang="en-US" sz="2900" b="1" i="1" dirty="0" err="1">
                <a:solidFill>
                  <a:schemeClr val="tx1">
                    <a:lumMod val="95000"/>
                    <a:lumOff val="5000"/>
                  </a:schemeClr>
                </a:solidFill>
                <a:effectLst/>
                <a:latin typeface="Century Gothic" panose="020B0502020202020204" pitchFamily="34" charset="0"/>
              </a:rPr>
              <a:t>Melanoides</a:t>
            </a:r>
            <a:r>
              <a:rPr lang="en-US" sz="2900" b="1" i="1" dirty="0">
                <a:solidFill>
                  <a:schemeClr val="tx1">
                    <a:lumMod val="95000"/>
                    <a:lumOff val="5000"/>
                  </a:schemeClr>
                </a:solidFill>
                <a:effectLst/>
                <a:latin typeface="Century Gothic" panose="020B0502020202020204" pitchFamily="34" charset="0"/>
              </a:rPr>
              <a:t> </a:t>
            </a:r>
            <a:r>
              <a:rPr lang="en-US" sz="2900" b="1" i="1" dirty="0" err="1">
                <a:solidFill>
                  <a:schemeClr val="tx1">
                    <a:lumMod val="95000"/>
                    <a:lumOff val="5000"/>
                  </a:schemeClr>
                </a:solidFill>
                <a:effectLst/>
                <a:latin typeface="Century Gothic" panose="020B0502020202020204" pitchFamily="34" charset="0"/>
              </a:rPr>
              <a:t>tuberculata</a:t>
            </a:r>
            <a:br>
              <a:rPr lang="en-US" sz="3000" b="1" dirty="0">
                <a:solidFill>
                  <a:schemeClr val="accent5">
                    <a:lumMod val="50000"/>
                  </a:schemeClr>
                </a:solidFill>
                <a:latin typeface="Century Gothic" panose="020B0502020202020204" pitchFamily="34" charset="0"/>
                <a:ea typeface="Adobe Gothic Std B" panose="020B0800000000000000" pitchFamily="34" charset="-128"/>
              </a:rPr>
            </a:br>
            <a:endParaRPr lang="en-US" sz="1800" b="1" i="1" dirty="0">
              <a:solidFill>
                <a:schemeClr val="tx1">
                  <a:lumMod val="95000"/>
                  <a:lumOff val="5000"/>
                </a:schemeClr>
              </a:solidFill>
              <a:latin typeface="Century Gothic" panose="020B0502020202020204" pitchFamily="34" charset="0"/>
              <a:ea typeface="Adobe Fan Heiti Std B" panose="020B0700000000000000" pitchFamily="34" charset="-128"/>
            </a:endParaRPr>
          </a:p>
        </p:txBody>
      </p:sp>
      <p:pic>
        <p:nvPicPr>
          <p:cNvPr id="13" name="Picture 12" descr="header_logo.png">
            <a:extLst>
              <a:ext uri="{FF2B5EF4-FFF2-40B4-BE49-F238E27FC236}">
                <a16:creationId xmlns:a16="http://schemas.microsoft.com/office/drawing/2014/main" id="{E2436625-35AD-4703-8E0F-A99291FC292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4" name="Picture 13">
            <a:extLst>
              <a:ext uri="{FF2B5EF4-FFF2-40B4-BE49-F238E27FC236}">
                <a16:creationId xmlns:a16="http://schemas.microsoft.com/office/drawing/2014/main" id="{EA92E20F-CA77-4A8F-BF6F-BBF35EB811C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3" name="Picture 2" descr="Melanoides tuberculata adults&#10;Photo: Amy Benson, U.S. Geological Survey, Bugwood.org &#10;">
            <a:extLst>
              <a:ext uri="{FF2B5EF4-FFF2-40B4-BE49-F238E27FC236}">
                <a16:creationId xmlns:a16="http://schemas.microsoft.com/office/drawing/2014/main" id="{202AE230-C147-4996-950B-8147A282D284}"/>
              </a:ext>
            </a:extLst>
          </p:cNvPr>
          <p:cNvPicPr>
            <a:picLocks noChangeAspect="1"/>
          </p:cNvPicPr>
          <p:nvPr/>
        </p:nvPicPr>
        <p:blipFill rotWithShape="1">
          <a:blip r:embed="rId8"/>
          <a:srcRect l="18202" t="11184" r="3509"/>
          <a:stretch/>
        </p:blipFill>
        <p:spPr>
          <a:xfrm>
            <a:off x="6545179" y="862947"/>
            <a:ext cx="2472149" cy="2103404"/>
          </a:xfrm>
          <a:prstGeom prst="rect">
            <a:avLst/>
          </a:prstGeom>
          <a:ln>
            <a:solidFill>
              <a:schemeClr val="tx2">
                <a:lumMod val="50000"/>
              </a:schemeClr>
            </a:solidFill>
          </a:ln>
        </p:spPr>
      </p:pic>
      <p:sp>
        <p:nvSpPr>
          <p:cNvPr id="17" name="Content Placeholder 4">
            <a:extLst>
              <a:ext uri="{FF2B5EF4-FFF2-40B4-BE49-F238E27FC236}">
                <a16:creationId xmlns:a16="http://schemas.microsoft.com/office/drawing/2014/main" id="{59931DE8-475A-453F-9F4C-9CADDAE179D9}"/>
              </a:ext>
            </a:extLst>
          </p:cNvPr>
          <p:cNvSpPr>
            <a:spLocks noGrp="1"/>
          </p:cNvSpPr>
          <p:nvPr>
            <p:ph idx="1"/>
          </p:nvPr>
        </p:nvSpPr>
        <p:spPr>
          <a:xfrm>
            <a:off x="153219" y="2094452"/>
            <a:ext cx="6484155" cy="4585871"/>
          </a:xfrm>
          <a:prstGeom prst="rect">
            <a:avLst/>
          </a:prstGeom>
        </p:spPr>
        <p:txBody>
          <a:bodyPr wrap="square">
            <a:spAutoFit/>
          </a:bodyPr>
          <a:lstStyle/>
          <a:p>
            <a:pPr marL="0" indent="0">
              <a:spcBef>
                <a:spcPts val="0"/>
              </a:spcBef>
              <a:buNone/>
            </a:pPr>
            <a:r>
              <a:rPr lang="en-US" sz="2400" b="1" dirty="0">
                <a:solidFill>
                  <a:schemeClr val="tx1">
                    <a:lumMod val="95000"/>
                    <a:lumOff val="5000"/>
                  </a:schemeClr>
                </a:solidFill>
                <a:latin typeface="Candara" panose="020E0502030303020204" pitchFamily="34" charset="0"/>
                <a:ea typeface="Adobe Fan Heiti Std B" panose="020B0700000000000000" pitchFamily="34" charset="-128"/>
              </a:rPr>
              <a:t>Native to</a:t>
            </a:r>
            <a:r>
              <a:rPr lang="en-US" sz="2400" b="1" dirty="0">
                <a:solidFill>
                  <a:schemeClr val="tx2">
                    <a:lumMod val="75000"/>
                  </a:schemeClr>
                </a:solidFill>
                <a:latin typeface="Candara" panose="020E0502030303020204" pitchFamily="34" charset="0"/>
                <a:ea typeface="Adobe Fan Heiti Std B" panose="020B0700000000000000" pitchFamily="34" charset="-128"/>
              </a:rPr>
              <a:t>: Africa and Asia</a:t>
            </a:r>
          </a:p>
          <a:p>
            <a:pPr>
              <a:spcBef>
                <a:spcPts val="0"/>
              </a:spcBef>
            </a:pPr>
            <a:r>
              <a:rPr lang="en-US" sz="2400" b="1" dirty="0">
                <a:solidFill>
                  <a:schemeClr val="tx1">
                    <a:lumMod val="95000"/>
                    <a:lumOff val="5000"/>
                  </a:schemeClr>
                </a:solidFill>
                <a:latin typeface="Candara" panose="020E0502030303020204" pitchFamily="34" charset="0"/>
              </a:rPr>
              <a:t>How can it spread? </a:t>
            </a:r>
            <a:r>
              <a:rPr lang="en-US" sz="2000" b="1" dirty="0">
                <a:solidFill>
                  <a:schemeClr val="tx2">
                    <a:lumMod val="75000"/>
                  </a:schemeClr>
                </a:solidFill>
                <a:latin typeface="Candara" panose="020E0502030303020204" pitchFamily="34" charset="0"/>
                <a:ea typeface="Adobe Fan Heiti Std B" panose="020B0700000000000000" pitchFamily="34" charset="-128"/>
              </a:rPr>
              <a:t>Used in the aquarium trade. Accidentally introduced to waterways in 1930s.</a:t>
            </a:r>
          </a:p>
          <a:p>
            <a:pPr lvl="1">
              <a:spcBef>
                <a:spcPts val="0"/>
              </a:spcBef>
            </a:pPr>
            <a:r>
              <a:rPr lang="en-US" sz="1800" b="1" dirty="0">
                <a:solidFill>
                  <a:schemeClr val="tx2">
                    <a:lumMod val="75000"/>
                  </a:schemeClr>
                </a:solidFill>
                <a:latin typeface="Candara" panose="020E0502030303020204" pitchFamily="34" charset="0"/>
                <a:ea typeface="Adobe Fan Heiti Std B" panose="020B0700000000000000" pitchFamily="34" charset="-128"/>
              </a:rPr>
              <a:t>Then can spread by predatory animals.</a:t>
            </a:r>
          </a:p>
          <a:p>
            <a:pPr>
              <a:spcBef>
                <a:spcPts val="0"/>
              </a:spcBef>
            </a:pPr>
            <a:r>
              <a:rPr lang="en-US" sz="2400" b="1" dirty="0">
                <a:solidFill>
                  <a:schemeClr val="tx1">
                    <a:lumMod val="95000"/>
                    <a:lumOff val="5000"/>
                  </a:schemeClr>
                </a:solidFill>
                <a:latin typeface="Candara" panose="020E0502030303020204" pitchFamily="34" charset="0"/>
              </a:rPr>
              <a:t>Identification:</a:t>
            </a:r>
            <a:r>
              <a:rPr lang="en-US" sz="2200" b="1" dirty="0">
                <a:solidFill>
                  <a:schemeClr val="tx1">
                    <a:lumMod val="95000"/>
                    <a:lumOff val="5000"/>
                  </a:schemeClr>
                </a:solidFill>
                <a:latin typeface="Candara" panose="020E0502030303020204" pitchFamily="34" charset="0"/>
              </a:rPr>
              <a:t> </a:t>
            </a:r>
            <a:endParaRPr lang="en-US" sz="2000" b="1" dirty="0">
              <a:solidFill>
                <a:schemeClr val="tx2">
                  <a:lumMod val="75000"/>
                </a:schemeClr>
              </a:solidFill>
              <a:latin typeface="Candara" panose="020E0502030303020204" pitchFamily="34" charset="0"/>
              <a:ea typeface="Adobe Fan Heiti Std B" panose="020B0700000000000000" pitchFamily="34" charset="-128"/>
            </a:endParaRPr>
          </a:p>
          <a:p>
            <a:pPr lvl="1">
              <a:spcBef>
                <a:spcPts val="0"/>
              </a:spcBef>
            </a:pPr>
            <a:r>
              <a:rPr lang="en-US" sz="1800" b="1" dirty="0">
                <a:solidFill>
                  <a:schemeClr val="tx2">
                    <a:lumMod val="75000"/>
                  </a:schemeClr>
                </a:solidFill>
                <a:latin typeface="Candara" panose="020E0502030303020204" pitchFamily="34" charset="0"/>
                <a:ea typeface="Adobe Fan Heiti Std B" panose="020B0700000000000000" pitchFamily="34" charset="-128"/>
              </a:rPr>
              <a:t>Small Freshwater snail (17-24mm) with spiraled shell</a:t>
            </a:r>
          </a:p>
          <a:p>
            <a:pPr lvl="1">
              <a:spcBef>
                <a:spcPts val="0"/>
              </a:spcBef>
            </a:pPr>
            <a:r>
              <a:rPr lang="en-US" sz="1800" b="1" dirty="0">
                <a:solidFill>
                  <a:schemeClr val="tx2">
                    <a:lumMod val="75000"/>
                  </a:schemeClr>
                </a:solidFill>
                <a:latin typeface="Candara" panose="020E0502030303020204" pitchFamily="34" charset="0"/>
              </a:rPr>
              <a:t>Light brown or cream in color with darker speckles.</a:t>
            </a:r>
          </a:p>
          <a:p>
            <a:pPr lvl="1">
              <a:spcBef>
                <a:spcPts val="0"/>
              </a:spcBef>
            </a:pPr>
            <a:r>
              <a:rPr lang="en-US" sz="1800" b="1" dirty="0">
                <a:solidFill>
                  <a:schemeClr val="tx2">
                    <a:lumMod val="75000"/>
                  </a:schemeClr>
                </a:solidFill>
                <a:latin typeface="Candara" panose="020E0502030303020204" pitchFamily="34" charset="0"/>
                <a:ea typeface="Adobe Fan Heiti Std B" panose="020B0700000000000000" pitchFamily="34" charset="-128"/>
              </a:rPr>
              <a:t>The tips of their shells break often. </a:t>
            </a:r>
          </a:p>
          <a:p>
            <a:pPr marL="100013" indent="-214313">
              <a:spcBef>
                <a:spcPts val="0"/>
              </a:spcBef>
            </a:pPr>
            <a:r>
              <a:rPr lang="en-US" sz="2400" b="1" dirty="0">
                <a:solidFill>
                  <a:schemeClr val="tx1">
                    <a:lumMod val="95000"/>
                    <a:lumOff val="5000"/>
                  </a:schemeClr>
                </a:solidFill>
                <a:latin typeface="Candara" panose="020E0502030303020204" pitchFamily="34" charset="0"/>
              </a:rPr>
              <a:t>Economic &amp; Health Impacts</a:t>
            </a:r>
            <a:endParaRPr lang="en-US" sz="2400" b="1" dirty="0">
              <a:solidFill>
                <a:schemeClr val="tx2">
                  <a:lumMod val="75000"/>
                </a:schemeClr>
              </a:solidFill>
              <a:latin typeface="Candara" panose="020E0502030303020204" pitchFamily="34" charset="0"/>
              <a:ea typeface="Adobe Fan Heiti Std B" panose="020B0700000000000000" pitchFamily="34" charset="-128"/>
            </a:endParaRPr>
          </a:p>
          <a:p>
            <a:pPr marL="500063" lvl="1" indent="-214313">
              <a:spcBef>
                <a:spcPts val="0"/>
              </a:spcBef>
            </a:pPr>
            <a:r>
              <a:rPr lang="en-US" sz="1800" b="1" dirty="0">
                <a:solidFill>
                  <a:schemeClr val="tx1"/>
                </a:solidFill>
                <a:effectLst>
                  <a:outerShdw blurRad="38100" dist="38100" dir="2700000" algn="tl">
                    <a:srgbClr val="000000">
                      <a:alpha val="43137"/>
                    </a:srgbClr>
                  </a:outerShdw>
                </a:effectLst>
                <a:latin typeface="Candara" panose="020E0502030303020204" pitchFamily="34" charset="0"/>
              </a:rPr>
              <a:t>Spreads a different kind of parasite called </a:t>
            </a:r>
            <a:r>
              <a:rPr lang="en-US" sz="1800" b="1" u="sng" dirty="0">
                <a:solidFill>
                  <a:schemeClr val="tx1"/>
                </a:solidFill>
                <a:effectLst>
                  <a:outerShdw blurRad="38100" dist="38100" dir="2700000" algn="tl">
                    <a:srgbClr val="000000">
                      <a:alpha val="43137"/>
                    </a:srgbClr>
                  </a:outerShdw>
                </a:effectLst>
                <a:latin typeface="Candara" panose="020E0502030303020204" pitchFamily="34" charset="0"/>
              </a:rPr>
              <a:t>trematodes</a:t>
            </a:r>
            <a:r>
              <a:rPr lang="en-US" sz="1800" b="1" dirty="0">
                <a:solidFill>
                  <a:schemeClr val="tx1"/>
                </a:solidFill>
                <a:latin typeface="Candara" panose="020E0502030303020204" pitchFamily="34" charset="0"/>
              </a:rPr>
              <a:t> </a:t>
            </a:r>
            <a:r>
              <a:rPr lang="en-US" sz="1800" b="1" dirty="0">
                <a:solidFill>
                  <a:schemeClr val="tx1"/>
                </a:solidFill>
                <a:effectLst>
                  <a:outerShdw blurRad="38100" dist="38100" dir="2700000" algn="tl">
                    <a:srgbClr val="000000">
                      <a:alpha val="43137"/>
                    </a:srgbClr>
                  </a:outerShdw>
                </a:effectLst>
                <a:latin typeface="Candara" panose="020E0502030303020204" pitchFamily="34" charset="0"/>
              </a:rPr>
              <a:t>to mammals and birds.</a:t>
            </a:r>
          </a:p>
          <a:p>
            <a:pPr marL="900113" lvl="2" indent="-214313">
              <a:spcBef>
                <a:spcPts val="0"/>
              </a:spcBef>
            </a:pPr>
            <a:r>
              <a:rPr lang="en-US" sz="1600" b="1" dirty="0">
                <a:solidFill>
                  <a:schemeClr val="tx2">
                    <a:lumMod val="75000"/>
                  </a:schemeClr>
                </a:solidFill>
                <a:effectLst>
                  <a:glow rad="101600">
                    <a:schemeClr val="bg1">
                      <a:lumMod val="95000"/>
                      <a:alpha val="60000"/>
                    </a:schemeClr>
                  </a:glow>
                </a:effectLst>
                <a:latin typeface="Candara" panose="020E0502030303020204" pitchFamily="34" charset="0"/>
              </a:rPr>
              <a:t>Avoid eating undercooked fish or crabs from waters where Red-rim Melania is present</a:t>
            </a:r>
            <a:r>
              <a:rPr lang="en-US" sz="1600" b="1" i="1" dirty="0">
                <a:solidFill>
                  <a:schemeClr val="tx2">
                    <a:lumMod val="75000"/>
                  </a:schemeClr>
                </a:solidFill>
                <a:effectLst>
                  <a:glow rad="101600">
                    <a:schemeClr val="bg1">
                      <a:lumMod val="95000"/>
                      <a:alpha val="60000"/>
                    </a:schemeClr>
                  </a:glow>
                </a:effectLst>
                <a:latin typeface="Candara" panose="020E0502030303020204" pitchFamily="34" charset="0"/>
              </a:rPr>
              <a:t>.</a:t>
            </a:r>
          </a:p>
          <a:p>
            <a:pPr marL="500063" lvl="1" indent="-214313">
              <a:spcBef>
                <a:spcPts val="0"/>
              </a:spcBef>
            </a:pPr>
            <a:r>
              <a:rPr lang="en-US" sz="1800" b="1" dirty="0">
                <a:solidFill>
                  <a:schemeClr val="tx2">
                    <a:lumMod val="75000"/>
                  </a:schemeClr>
                </a:solidFill>
                <a:effectLst/>
                <a:latin typeface="Candara" panose="020E0502030303020204" pitchFamily="34" charset="0"/>
              </a:rPr>
              <a:t> </a:t>
            </a:r>
            <a:r>
              <a:rPr lang="en-US" sz="1800" b="1" i="1" dirty="0" err="1">
                <a:solidFill>
                  <a:schemeClr val="tx2">
                    <a:lumMod val="75000"/>
                  </a:schemeClr>
                </a:solidFill>
                <a:effectLst/>
                <a:latin typeface="Candara" panose="020E0502030303020204" pitchFamily="34" charset="0"/>
              </a:rPr>
              <a:t>Melanoides</a:t>
            </a:r>
            <a:r>
              <a:rPr lang="en-US" sz="1800" b="1" dirty="0">
                <a:solidFill>
                  <a:schemeClr val="tx2">
                    <a:lumMod val="75000"/>
                  </a:schemeClr>
                </a:solidFill>
                <a:effectLst/>
                <a:latin typeface="Candara" panose="020E0502030303020204" pitchFamily="34" charset="0"/>
              </a:rPr>
              <a:t> reduce native snail &amp; benthic fish populations through egg consumption.</a:t>
            </a:r>
            <a:endParaRPr lang="en-US" b="1" dirty="0">
              <a:solidFill>
                <a:schemeClr val="tx2">
                  <a:lumMod val="75000"/>
                </a:schemeClr>
              </a:solidFill>
              <a:latin typeface="Candara" panose="020E0502030303020204" pitchFamily="34" charset="0"/>
              <a:ea typeface="Adobe Fan Heiti Std B" panose="020B0700000000000000" pitchFamily="34" charset="-128"/>
            </a:endParaRPr>
          </a:p>
        </p:txBody>
      </p:sp>
      <p:pic>
        <p:nvPicPr>
          <p:cNvPr id="21" name="Picture 20" descr="Close-up of Melania snail&#10;Photo: https://www.animalspot.net/melanoides-tuberculata.html&#10;">
            <a:extLst>
              <a:ext uri="{FF2B5EF4-FFF2-40B4-BE49-F238E27FC236}">
                <a16:creationId xmlns:a16="http://schemas.microsoft.com/office/drawing/2014/main" id="{45DF8D2D-7931-43BA-AEAE-4D0B398A7B38}"/>
              </a:ext>
            </a:extLst>
          </p:cNvPr>
          <p:cNvPicPr>
            <a:picLocks noChangeAspect="1"/>
          </p:cNvPicPr>
          <p:nvPr/>
        </p:nvPicPr>
        <p:blipFill rotWithShape="1">
          <a:blip r:embed="rId9"/>
          <a:srcRect l="23038" t="12807" r="23039" b="6023"/>
          <a:stretch/>
        </p:blipFill>
        <p:spPr>
          <a:xfrm rot="16200000">
            <a:off x="6908272" y="2525916"/>
            <a:ext cx="1594490" cy="2632610"/>
          </a:xfrm>
          <a:prstGeom prst="rect">
            <a:avLst/>
          </a:prstGeom>
          <a:ln>
            <a:solidFill>
              <a:schemeClr val="tx2">
                <a:lumMod val="50000"/>
              </a:schemeClr>
            </a:solidFill>
          </a:ln>
        </p:spPr>
      </p:pic>
      <p:pic>
        <p:nvPicPr>
          <p:cNvPr id="5" name="Picture 4" descr="Melania snails in hand.&#10;Photo: Thomas Herman https://www.inaturalist.org/photos/125553867">
            <a:extLst>
              <a:ext uri="{FF2B5EF4-FFF2-40B4-BE49-F238E27FC236}">
                <a16:creationId xmlns:a16="http://schemas.microsoft.com/office/drawing/2014/main" id="{8E7E7236-94E7-45EE-B192-D6012A299D58}"/>
              </a:ext>
            </a:extLst>
          </p:cNvPr>
          <p:cNvPicPr>
            <a:picLocks noChangeAspect="1"/>
          </p:cNvPicPr>
          <p:nvPr/>
        </p:nvPicPr>
        <p:blipFill rotWithShape="1">
          <a:blip r:embed="rId10"/>
          <a:srcRect l="3329" t="8827" r="6442" b="12503"/>
          <a:stretch/>
        </p:blipFill>
        <p:spPr>
          <a:xfrm>
            <a:off x="6637374" y="4709483"/>
            <a:ext cx="2384448" cy="2087272"/>
          </a:xfrm>
          <a:prstGeom prst="rect">
            <a:avLst/>
          </a:prstGeom>
          <a:ln>
            <a:solidFill>
              <a:schemeClr val="tx2">
                <a:lumMod val="50000"/>
              </a:schemeClr>
            </a:solidFill>
          </a:ln>
        </p:spPr>
      </p:pic>
    </p:spTree>
    <p:extLst>
      <p:ext uri="{BB962C8B-B14F-4D97-AF65-F5344CB8AC3E}">
        <p14:creationId xmlns:p14="http://schemas.microsoft.com/office/powerpoint/2010/main" val="333241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BEA887-2650-4045-AA07-8B55358B8C97}"/>
              </a:ext>
            </a:extLst>
          </p:cNvPr>
          <p:cNvGrpSpPr/>
          <p:nvPr/>
        </p:nvGrpSpPr>
        <p:grpSpPr>
          <a:xfrm>
            <a:off x="-32085" y="1794076"/>
            <a:ext cx="9268681" cy="5063923"/>
            <a:chOff x="0" y="1486797"/>
            <a:chExt cx="9144000" cy="4404988"/>
          </a:xfrm>
        </p:grpSpPr>
        <p:pic>
          <p:nvPicPr>
            <p:cNvPr id="10" name="Picture 9" descr="middle.png">
              <a:extLst>
                <a:ext uri="{FF2B5EF4-FFF2-40B4-BE49-F238E27FC236}">
                  <a16:creationId xmlns:a16="http://schemas.microsoft.com/office/drawing/2014/main" id="{9743179B-60DE-4B41-A8B9-1979BB2BAC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1" name="Picture 10" descr="main_bottom.png">
              <a:extLst>
                <a:ext uri="{FF2B5EF4-FFF2-40B4-BE49-F238E27FC236}">
                  <a16:creationId xmlns:a16="http://schemas.microsoft.com/office/drawing/2014/main" id="{3339EE26-B398-4D36-87A8-4E2AB41387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2" name="Picture 11" descr="main_top.png">
              <a:extLst>
                <a:ext uri="{FF2B5EF4-FFF2-40B4-BE49-F238E27FC236}">
                  <a16:creationId xmlns:a16="http://schemas.microsoft.com/office/drawing/2014/main" id="{25319746-0DFC-4986-A9CF-A3394CAEDB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4" name="Title 3"/>
          <p:cNvSpPr>
            <a:spLocks noGrp="1"/>
          </p:cNvSpPr>
          <p:nvPr>
            <p:ph type="title"/>
          </p:nvPr>
        </p:nvSpPr>
        <p:spPr>
          <a:xfrm>
            <a:off x="153220" y="507832"/>
            <a:ext cx="4739622" cy="961513"/>
          </a:xfrm>
        </p:spPr>
        <p:txBody>
          <a:bodyPr>
            <a:normAutofit fontScale="90000"/>
          </a:bodyPr>
          <a:lstStyle/>
          <a:p>
            <a:r>
              <a:rPr lang="en-US" sz="3000" b="1" dirty="0">
                <a:solidFill>
                  <a:schemeClr val="accent5">
                    <a:lumMod val="50000"/>
                  </a:schemeClr>
                </a:solidFill>
                <a:latin typeface="Century Gothic" panose="020B0502020202020204" pitchFamily="34" charset="0"/>
                <a:ea typeface="Adobe Gothic Std B" panose="020B0800000000000000" pitchFamily="34" charset="-128"/>
              </a:rPr>
              <a:t>New Guinea flatworm</a:t>
            </a:r>
            <a:br>
              <a:rPr lang="en-US" sz="3000" b="1" dirty="0">
                <a:latin typeface="Century Gothic" panose="020B0502020202020204" pitchFamily="34" charset="0"/>
                <a:ea typeface="Adobe Gothic Std B" panose="020B0800000000000000" pitchFamily="34" charset="-128"/>
              </a:rPr>
            </a:br>
            <a:r>
              <a:rPr lang="en-US" sz="2800" b="1" i="1" dirty="0" err="1">
                <a:solidFill>
                  <a:schemeClr val="tx1">
                    <a:lumMod val="95000"/>
                    <a:lumOff val="5000"/>
                  </a:schemeClr>
                </a:solidFill>
                <a:latin typeface="Century Gothic" panose="020B0502020202020204" pitchFamily="34" charset="0"/>
                <a:ea typeface="Adobe Fan Heiti Std B" panose="020B0700000000000000" pitchFamily="34" charset="-128"/>
              </a:rPr>
              <a:t>Platydemus</a:t>
            </a:r>
            <a:r>
              <a:rPr lang="en-US" sz="2800" b="1" i="1" dirty="0">
                <a:solidFill>
                  <a:schemeClr val="tx1">
                    <a:lumMod val="95000"/>
                    <a:lumOff val="5000"/>
                  </a:schemeClr>
                </a:solidFill>
                <a:latin typeface="Century Gothic" panose="020B0502020202020204" pitchFamily="34" charset="0"/>
                <a:ea typeface="Adobe Fan Heiti Std B" panose="020B0700000000000000" pitchFamily="34" charset="-128"/>
              </a:rPr>
              <a:t> </a:t>
            </a:r>
            <a:r>
              <a:rPr lang="en-US" sz="2800" b="1" i="1" dirty="0" err="1">
                <a:solidFill>
                  <a:schemeClr val="tx1">
                    <a:lumMod val="95000"/>
                    <a:lumOff val="5000"/>
                  </a:schemeClr>
                </a:solidFill>
                <a:latin typeface="Century Gothic" panose="020B0502020202020204" pitchFamily="34" charset="0"/>
                <a:ea typeface="Adobe Fan Heiti Std B" panose="020B0700000000000000" pitchFamily="34" charset="-128"/>
              </a:rPr>
              <a:t>manokwari</a:t>
            </a:r>
            <a:endParaRPr lang="en-US" sz="1800" b="1" i="1" dirty="0">
              <a:solidFill>
                <a:schemeClr val="tx1">
                  <a:lumMod val="95000"/>
                  <a:lumOff val="5000"/>
                </a:schemeClr>
              </a:solidFill>
              <a:latin typeface="Century Gothic" panose="020B0502020202020204" pitchFamily="34" charset="0"/>
              <a:ea typeface="Adobe Fan Heiti Std B" panose="020B0700000000000000" pitchFamily="34" charset="-128"/>
            </a:endParaRPr>
          </a:p>
        </p:txBody>
      </p:sp>
      <p:pic>
        <p:nvPicPr>
          <p:cNvPr id="13" name="Picture 12" descr="header_logo.png">
            <a:extLst>
              <a:ext uri="{FF2B5EF4-FFF2-40B4-BE49-F238E27FC236}">
                <a16:creationId xmlns:a16="http://schemas.microsoft.com/office/drawing/2014/main" id="{59045B53-4DC0-48B0-BC0E-784ED8AA455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4" name="Picture 13">
            <a:extLst>
              <a:ext uri="{FF2B5EF4-FFF2-40B4-BE49-F238E27FC236}">
                <a16:creationId xmlns:a16="http://schemas.microsoft.com/office/drawing/2014/main" id="{FD1E9505-BED8-43F2-8B93-6E9240154DF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15" name="Content Placeholder 2">
            <a:extLst>
              <a:ext uri="{FF2B5EF4-FFF2-40B4-BE49-F238E27FC236}">
                <a16:creationId xmlns:a16="http://schemas.microsoft.com/office/drawing/2014/main" id="{54C7ACFD-D291-4525-AA18-AFC0D88ABFEC}"/>
              </a:ext>
            </a:extLst>
          </p:cNvPr>
          <p:cNvSpPr txBox="1">
            <a:spLocks/>
          </p:cNvSpPr>
          <p:nvPr/>
        </p:nvSpPr>
        <p:spPr>
          <a:xfrm>
            <a:off x="41970" y="2048846"/>
            <a:ext cx="5887641" cy="47271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US" sz="2400" b="1" dirty="0">
                <a:solidFill>
                  <a:schemeClr val="tx1">
                    <a:lumMod val="95000"/>
                    <a:lumOff val="5000"/>
                  </a:schemeClr>
                </a:solidFill>
                <a:latin typeface="Candara" panose="020E0502030303020204" pitchFamily="34" charset="0"/>
                <a:ea typeface="Adobe Fan Heiti Std B" panose="020B0700000000000000" pitchFamily="34" charset="-128"/>
              </a:rPr>
              <a:t>Native to: </a:t>
            </a:r>
            <a:r>
              <a:rPr lang="en-US" sz="2400" b="1" dirty="0">
                <a:solidFill>
                  <a:schemeClr val="tx2">
                    <a:lumMod val="75000"/>
                  </a:schemeClr>
                </a:solidFill>
                <a:latin typeface="Candara" panose="020E0502030303020204" pitchFamily="34" charset="0"/>
                <a:ea typeface="Adobe Fan Heiti Std B" panose="020B0700000000000000" pitchFamily="34" charset="-128"/>
              </a:rPr>
              <a:t>New Guinea</a:t>
            </a:r>
          </a:p>
          <a:p>
            <a:pPr>
              <a:spcBef>
                <a:spcPts val="0"/>
              </a:spcBef>
            </a:pPr>
            <a:r>
              <a:rPr lang="en-US" sz="2400" b="1" dirty="0">
                <a:solidFill>
                  <a:schemeClr val="tx1">
                    <a:lumMod val="95000"/>
                    <a:lumOff val="5000"/>
                  </a:schemeClr>
                </a:solidFill>
                <a:latin typeface="Candara" panose="020E0502030303020204" pitchFamily="34" charset="0"/>
              </a:rPr>
              <a:t>Host Species: </a:t>
            </a:r>
            <a:r>
              <a:rPr lang="en-US" b="1" dirty="0">
                <a:solidFill>
                  <a:schemeClr val="tx1"/>
                </a:solidFill>
                <a:effectLst>
                  <a:outerShdw blurRad="38100" dist="38100" dir="2700000" algn="tl">
                    <a:srgbClr val="000000">
                      <a:alpha val="43137"/>
                    </a:srgbClr>
                  </a:outerShdw>
                </a:effectLst>
                <a:latin typeface="Candara" panose="020E0502030303020204" pitchFamily="34" charset="0"/>
              </a:rPr>
              <a:t>Predator of snails and earthworms</a:t>
            </a:r>
          </a:p>
          <a:p>
            <a:pPr>
              <a:spcBef>
                <a:spcPts val="0"/>
              </a:spcBef>
            </a:pPr>
            <a:r>
              <a:rPr lang="en-US" sz="2400" b="1" dirty="0">
                <a:solidFill>
                  <a:schemeClr val="tx1">
                    <a:lumMod val="95000"/>
                    <a:lumOff val="5000"/>
                  </a:schemeClr>
                </a:solidFill>
                <a:latin typeface="Candara" panose="020E0502030303020204" pitchFamily="34" charset="0"/>
              </a:rPr>
              <a:t>How can it spread? </a:t>
            </a:r>
            <a:r>
              <a:rPr lang="en-US" sz="2000" b="1" dirty="0">
                <a:solidFill>
                  <a:schemeClr val="tx2">
                    <a:lumMod val="75000"/>
                  </a:schemeClr>
                </a:solidFill>
                <a:latin typeface="Candara" panose="020E0502030303020204" pitchFamily="34" charset="0"/>
                <a:ea typeface="Adobe Fan Heiti Std B" panose="020B0700000000000000" pitchFamily="34" charset="-128"/>
              </a:rPr>
              <a:t>Hitchhiked to United States in potted plants.</a:t>
            </a:r>
          </a:p>
          <a:p>
            <a:pPr lvl="2">
              <a:spcBef>
                <a:spcPts val="0"/>
              </a:spcBef>
            </a:pPr>
            <a:r>
              <a:rPr lang="en-US" sz="1800" b="1" dirty="0">
                <a:solidFill>
                  <a:schemeClr val="tx2">
                    <a:lumMod val="75000"/>
                  </a:schemeClr>
                </a:solidFill>
                <a:latin typeface="Candara" panose="020E0502030303020204" pitchFamily="34" charset="0"/>
                <a:ea typeface="Adobe Song Std L" panose="02020300000000000000" pitchFamily="18" charset="-128"/>
              </a:rPr>
              <a:t>Present in several states </a:t>
            </a:r>
            <a:r>
              <a:rPr lang="en-US" sz="1800" b="1" u="sng" dirty="0">
                <a:solidFill>
                  <a:schemeClr val="tx1"/>
                </a:solidFill>
                <a:latin typeface="Candara" panose="020E0502030303020204" pitchFamily="34" charset="0"/>
                <a:ea typeface="Adobe Song Std L" panose="02020300000000000000" pitchFamily="18" charset="-128"/>
              </a:rPr>
              <a:t>including Texas.</a:t>
            </a:r>
          </a:p>
          <a:p>
            <a:pPr marL="200025" indent="-257175">
              <a:spcBef>
                <a:spcPts val="0"/>
              </a:spcBef>
            </a:pPr>
            <a:r>
              <a:rPr lang="en-US" sz="2400" b="1" dirty="0">
                <a:solidFill>
                  <a:schemeClr val="tx1">
                    <a:lumMod val="95000"/>
                    <a:lumOff val="5000"/>
                  </a:schemeClr>
                </a:solidFill>
                <a:latin typeface="Candara" panose="020E0502030303020204" pitchFamily="34" charset="0"/>
              </a:rPr>
              <a:t>Identification: </a:t>
            </a:r>
            <a:r>
              <a:rPr lang="en-US" b="1" dirty="0">
                <a:solidFill>
                  <a:schemeClr val="tx2">
                    <a:lumMod val="75000"/>
                  </a:schemeClr>
                </a:solidFill>
                <a:latin typeface="Candara" panose="020E0502030303020204" pitchFamily="34" charset="0"/>
              </a:rPr>
              <a:t>Resembles a leech but has </a:t>
            </a:r>
            <a:r>
              <a:rPr lang="en-US"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no segments</a:t>
            </a:r>
            <a:r>
              <a:rPr lang="en-US" b="1" dirty="0">
                <a:solidFill>
                  <a:schemeClr val="tx2">
                    <a:lumMod val="75000"/>
                  </a:schemeClr>
                </a:solidFill>
                <a:latin typeface="Candara" panose="020E0502030303020204" pitchFamily="34" charset="0"/>
              </a:rPr>
              <a:t>. </a:t>
            </a:r>
            <a:r>
              <a:rPr lang="en-US" b="1" dirty="0">
                <a:solidFill>
                  <a:schemeClr val="tx2">
                    <a:lumMod val="75000"/>
                  </a:schemeClr>
                </a:solidFill>
                <a:latin typeface="Candara" panose="020E0502030303020204" pitchFamily="34" charset="0"/>
                <a:ea typeface="Adobe Song Std L" panose="02020300000000000000" pitchFamily="18" charset="-128"/>
              </a:rPr>
              <a:t>Chocolate-brown with light brown stripe </a:t>
            </a:r>
            <a:r>
              <a:rPr lang="en-US" b="1" i="1" dirty="0">
                <a:solidFill>
                  <a:schemeClr val="tx2">
                    <a:lumMod val="75000"/>
                  </a:schemeClr>
                </a:solidFill>
                <a:latin typeface="Candara" panose="020E0502030303020204" pitchFamily="34" charset="0"/>
                <a:ea typeface="Adobe Song Std L" panose="02020300000000000000" pitchFamily="18" charset="-128"/>
              </a:rPr>
              <a:t>usually </a:t>
            </a:r>
            <a:r>
              <a:rPr lang="en-US" b="1" dirty="0">
                <a:solidFill>
                  <a:schemeClr val="tx2">
                    <a:lumMod val="75000"/>
                  </a:schemeClr>
                </a:solidFill>
                <a:latin typeface="Candara" panose="020E0502030303020204" pitchFamily="34" charset="0"/>
                <a:ea typeface="Adobe Song Std L" panose="02020300000000000000" pitchFamily="18" charset="-128"/>
              </a:rPr>
              <a:t>present down the backside. </a:t>
            </a:r>
          </a:p>
          <a:p>
            <a:pPr>
              <a:spcBef>
                <a:spcPts val="0"/>
              </a:spcBef>
            </a:pPr>
            <a:r>
              <a:rPr lang="en-US" sz="2400" b="1" dirty="0">
                <a:solidFill>
                  <a:schemeClr val="tx1">
                    <a:lumMod val="95000"/>
                    <a:lumOff val="5000"/>
                  </a:schemeClr>
                </a:solidFill>
                <a:latin typeface="Candara" panose="020E0502030303020204" pitchFamily="34" charset="0"/>
              </a:rPr>
              <a:t>Economic &amp; Health Impacts</a:t>
            </a:r>
          </a:p>
          <a:p>
            <a:pPr marL="600075" lvl="1" indent="-257175">
              <a:spcBef>
                <a:spcPts val="0"/>
              </a:spcBef>
            </a:pPr>
            <a:r>
              <a:rPr lang="en-US" sz="18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Carries </a:t>
            </a:r>
            <a:r>
              <a:rPr lang="en-US" sz="18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A. cantonensis </a:t>
            </a:r>
            <a:r>
              <a:rPr lang="en-US" sz="18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a typeface="Adobe Fan Heiti Std B" panose="020B0700000000000000" pitchFamily="34" charset="-128"/>
              </a:rPr>
              <a:t>in Hawaii and Southeast Asia.</a:t>
            </a:r>
          </a:p>
          <a:p>
            <a:pPr marL="600075" lvl="1" indent="-257175">
              <a:spcBef>
                <a:spcPts val="0"/>
              </a:spcBef>
            </a:pPr>
            <a:r>
              <a:rPr lang="en-US" sz="1800" b="1" dirty="0">
                <a:solidFill>
                  <a:schemeClr val="tx2">
                    <a:lumMod val="75000"/>
                  </a:schemeClr>
                </a:solidFill>
                <a:latin typeface="Candara" panose="020E0502030303020204" pitchFamily="34" charset="0"/>
                <a:ea typeface="Adobe Song Std L" panose="02020300000000000000" pitchFamily="18" charset="-128"/>
              </a:rPr>
              <a:t>Reduces native land snail and beneficial earthworm populations. </a:t>
            </a:r>
          </a:p>
          <a:p>
            <a:pPr marL="1000125" lvl="2" indent="-257175">
              <a:spcBef>
                <a:spcPts val="0"/>
              </a:spcBef>
            </a:pPr>
            <a:r>
              <a:rPr lang="en-US" sz="16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ea typeface="Adobe Song Std L" panose="02020300000000000000" pitchFamily="18" charset="-128"/>
              </a:rPr>
              <a:t>Despite earthworms being introduced</a:t>
            </a:r>
            <a:r>
              <a:rPr lang="en-US" sz="1600" b="1" dirty="0">
                <a:solidFill>
                  <a:schemeClr val="tx2">
                    <a:lumMod val="75000"/>
                  </a:schemeClr>
                </a:solidFill>
                <a:latin typeface="Candara" panose="020E0502030303020204" pitchFamily="34" charset="0"/>
                <a:ea typeface="Adobe Song Std L" panose="02020300000000000000" pitchFamily="18" charset="-128"/>
              </a:rPr>
              <a:t>, our garden and crop plants depend on their nutrient-cycling for growth. </a:t>
            </a:r>
            <a:endParaRPr lang="en-US" b="1" i="1" dirty="0">
              <a:latin typeface="Candara" panose="020E0502030303020204" pitchFamily="34" charset="0"/>
              <a:cs typeface="Candara"/>
            </a:endParaRPr>
          </a:p>
        </p:txBody>
      </p:sp>
      <p:pic>
        <p:nvPicPr>
          <p:cNvPr id="17" name="Picture 16" descr="New Guinea Flatworm&#10;https://doi.org/10.7717/peerj.297/fig-1">
            <a:extLst>
              <a:ext uri="{FF2B5EF4-FFF2-40B4-BE49-F238E27FC236}">
                <a16:creationId xmlns:a16="http://schemas.microsoft.com/office/drawing/2014/main" id="{A6E271B6-7FF1-47EB-9229-73291C35F67F}"/>
              </a:ext>
            </a:extLst>
          </p:cNvPr>
          <p:cNvPicPr>
            <a:picLocks noChangeAspect="1"/>
          </p:cNvPicPr>
          <p:nvPr/>
        </p:nvPicPr>
        <p:blipFill>
          <a:blip r:embed="rId8"/>
          <a:stretch>
            <a:fillRect/>
          </a:stretch>
        </p:blipFill>
        <p:spPr>
          <a:xfrm>
            <a:off x="5775584" y="985503"/>
            <a:ext cx="3358532" cy="1998327"/>
          </a:xfrm>
          <a:prstGeom prst="rect">
            <a:avLst/>
          </a:prstGeom>
        </p:spPr>
      </p:pic>
      <p:pic>
        <p:nvPicPr>
          <p:cNvPr id="19" name="Picture 18" descr="New Guinea flatworm consuming a snail&#10;https://doi.org/10.7717/peerj.297/fig-5&#10;">
            <a:extLst>
              <a:ext uri="{FF2B5EF4-FFF2-40B4-BE49-F238E27FC236}">
                <a16:creationId xmlns:a16="http://schemas.microsoft.com/office/drawing/2014/main" id="{E6CFF981-895C-4D6C-B985-B476206FB59E}"/>
              </a:ext>
            </a:extLst>
          </p:cNvPr>
          <p:cNvPicPr>
            <a:picLocks noChangeAspect="1"/>
          </p:cNvPicPr>
          <p:nvPr/>
        </p:nvPicPr>
        <p:blipFill>
          <a:blip r:embed="rId9"/>
          <a:stretch>
            <a:fillRect/>
          </a:stretch>
        </p:blipFill>
        <p:spPr>
          <a:xfrm>
            <a:off x="5867130" y="4278372"/>
            <a:ext cx="3250944" cy="2305462"/>
          </a:xfrm>
          <a:prstGeom prst="rect">
            <a:avLst/>
          </a:prstGeom>
        </p:spPr>
      </p:pic>
      <p:pic>
        <p:nvPicPr>
          <p:cNvPr id="21" name="Picture 20" descr="New guinea flatworm reported from Texas">
            <a:extLst>
              <a:ext uri="{FF2B5EF4-FFF2-40B4-BE49-F238E27FC236}">
                <a16:creationId xmlns:a16="http://schemas.microsoft.com/office/drawing/2014/main" id="{B8680F4A-804D-4F69-905B-86531795BB0B}"/>
              </a:ext>
            </a:extLst>
          </p:cNvPr>
          <p:cNvPicPr>
            <a:picLocks noChangeAspect="1"/>
          </p:cNvPicPr>
          <p:nvPr/>
        </p:nvPicPr>
        <p:blipFill rotWithShape="1">
          <a:blip r:embed="rId10"/>
          <a:srcRect l="44845" t="16357" r="43508" b="13823"/>
          <a:stretch/>
        </p:blipFill>
        <p:spPr>
          <a:xfrm rot="5400000">
            <a:off x="7115046" y="2067989"/>
            <a:ext cx="723025" cy="3250943"/>
          </a:xfrm>
          <a:prstGeom prst="rect">
            <a:avLst/>
          </a:prstGeom>
          <a:ln w="28575">
            <a:solidFill>
              <a:schemeClr val="bg1"/>
            </a:solidFill>
          </a:ln>
        </p:spPr>
      </p:pic>
    </p:spTree>
    <p:extLst>
      <p:ext uri="{BB962C8B-B14F-4D97-AF65-F5344CB8AC3E}">
        <p14:creationId xmlns:p14="http://schemas.microsoft.com/office/powerpoint/2010/main" val="4683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6000" r="-6000"/>
          </a:stretch>
        </a:blipFill>
        <a:effectLst/>
      </p:bgPr>
    </p:bg>
    <p:spTree>
      <p:nvGrpSpPr>
        <p:cNvPr id="1" name=""/>
        <p:cNvGrpSpPr/>
        <p:nvPr/>
      </p:nvGrpSpPr>
      <p:grpSpPr>
        <a:xfrm>
          <a:off x="0" y="0"/>
          <a:ext cx="0" cy="0"/>
          <a:chOff x="0" y="0"/>
          <a:chExt cx="0" cy="0"/>
        </a:xfrm>
      </p:grpSpPr>
      <p:sp>
        <p:nvSpPr>
          <p:cNvPr id="10" name="Title 16">
            <a:extLst>
              <a:ext uri="{FF2B5EF4-FFF2-40B4-BE49-F238E27FC236}">
                <a16:creationId xmlns:a16="http://schemas.microsoft.com/office/drawing/2014/main" id="{E81C2256-DE54-4688-A8F8-31EC7D3AE402}"/>
              </a:ext>
            </a:extLst>
          </p:cNvPr>
          <p:cNvSpPr>
            <a:spLocks noGrp="1"/>
          </p:cNvSpPr>
          <p:nvPr>
            <p:ph type="title"/>
          </p:nvPr>
        </p:nvSpPr>
        <p:spPr>
          <a:xfrm>
            <a:off x="2503815" y="743094"/>
            <a:ext cx="4136370" cy="652287"/>
          </a:xfrm>
          <a:prstGeom prst="roundRect">
            <a:avLst/>
          </a:prstGeom>
          <a:solidFill>
            <a:srgbClr val="EEECE1"/>
          </a:solidFill>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dirty="0">
                <a:solidFill>
                  <a:schemeClr val="accent5">
                    <a:lumMod val="50000"/>
                  </a:schemeClr>
                </a:solidFill>
                <a:latin typeface="Adobe Gothic Std B" panose="020B0800000000000000" pitchFamily="34" charset="-128"/>
                <a:ea typeface="Adobe Gothic Std B" panose="020B0800000000000000" pitchFamily="34" charset="-128"/>
              </a:rPr>
              <a:t>Removal Strategies</a:t>
            </a:r>
          </a:p>
        </p:txBody>
      </p:sp>
      <p:sp>
        <p:nvSpPr>
          <p:cNvPr id="11" name="Content Placeholder 18">
            <a:extLst>
              <a:ext uri="{FF2B5EF4-FFF2-40B4-BE49-F238E27FC236}">
                <a16:creationId xmlns:a16="http://schemas.microsoft.com/office/drawing/2014/main" id="{55994619-927C-48C5-9D13-BF6774DFB1AB}"/>
              </a:ext>
            </a:extLst>
          </p:cNvPr>
          <p:cNvSpPr>
            <a:spLocks noGrp="1"/>
          </p:cNvSpPr>
          <p:nvPr>
            <p:ph idx="1"/>
          </p:nvPr>
        </p:nvSpPr>
        <p:spPr>
          <a:xfrm>
            <a:off x="320830" y="1763491"/>
            <a:ext cx="8502340" cy="4673768"/>
          </a:xfrm>
          <a:prstGeom prst="roundRect">
            <a:avLst/>
          </a:prstGeom>
          <a:solidFill>
            <a:srgbClr val="EEECE1">
              <a:alpha val="79000"/>
            </a:srgbClr>
          </a:solidFill>
        </p:spPr>
        <p:style>
          <a:lnRef idx="2">
            <a:schemeClr val="dk1"/>
          </a:lnRef>
          <a:fillRef idx="1">
            <a:schemeClr val="lt1"/>
          </a:fillRef>
          <a:effectRef idx="0">
            <a:schemeClr val="dk1"/>
          </a:effectRef>
          <a:fontRef idx="minor">
            <a:schemeClr val="dk1"/>
          </a:fontRef>
        </p:style>
        <p:txBody>
          <a:bodyPr>
            <a:normAutofit/>
          </a:bodyPr>
          <a:lstStyle/>
          <a:p>
            <a:pPr>
              <a:lnSpc>
                <a:spcPct val="100000"/>
              </a:lnSpc>
              <a:spcBef>
                <a:spcPts val="600"/>
              </a:spcBef>
            </a:pPr>
            <a:r>
              <a:rPr lang="en-US" sz="2400" b="1" dirty="0">
                <a:solidFill>
                  <a:schemeClr val="tx1"/>
                </a:solidFill>
                <a:latin typeface="Candara" panose="020E0502030303020204" pitchFamily="34" charset="0"/>
                <a:ea typeface="Adobe Heiti Std R" panose="020B0400000000000000" pitchFamily="34" charset="-128"/>
              </a:rPr>
              <a:t>With gloved hands or stick, place as many in a sealable container</a:t>
            </a:r>
          </a:p>
          <a:p>
            <a:pPr lvl="1">
              <a:lnSpc>
                <a:spcPct val="100000"/>
              </a:lnSpc>
              <a:spcBef>
                <a:spcPts val="600"/>
              </a:spcBef>
            </a:pPr>
            <a:r>
              <a:rPr lang="en-US" sz="1800" dirty="0">
                <a:solidFill>
                  <a:schemeClr val="tx1"/>
                </a:solidFill>
                <a:latin typeface="Candara" panose="020E0502030303020204" pitchFamily="34" charset="0"/>
                <a:ea typeface="Adobe Song Std L" panose="02020300000000000000" pitchFamily="18" charset="-128"/>
              </a:rPr>
              <a:t>Freeze them for 48 </a:t>
            </a:r>
            <a:r>
              <a:rPr lang="en-US" sz="1800" dirty="0" err="1">
                <a:solidFill>
                  <a:schemeClr val="tx1"/>
                </a:solidFill>
                <a:latin typeface="Candara" panose="020E0502030303020204" pitchFamily="34" charset="0"/>
                <a:ea typeface="Adobe Song Std L" panose="02020300000000000000" pitchFamily="18" charset="-128"/>
              </a:rPr>
              <a:t>hrs</a:t>
            </a:r>
            <a:r>
              <a:rPr lang="en-US" sz="1800" dirty="0">
                <a:solidFill>
                  <a:schemeClr val="tx1"/>
                </a:solidFill>
                <a:latin typeface="Candara" panose="020E0502030303020204" pitchFamily="34" charset="0"/>
                <a:ea typeface="Adobe Song Std L" panose="02020300000000000000" pitchFamily="18" charset="-128"/>
              </a:rPr>
              <a:t> OR place salt in sealed container and </a:t>
            </a:r>
            <a:r>
              <a:rPr lang="en-US" sz="1800" u="sng" dirty="0">
                <a:solidFill>
                  <a:schemeClr val="tx1"/>
                </a:solidFill>
                <a:latin typeface="Candara" panose="020E0502030303020204" pitchFamily="34" charset="0"/>
                <a:ea typeface="Adobe Song Std L" panose="02020300000000000000" pitchFamily="18" charset="-128"/>
              </a:rPr>
              <a:t>throw away</a:t>
            </a:r>
            <a:r>
              <a:rPr lang="en-US" sz="1800" dirty="0">
                <a:solidFill>
                  <a:schemeClr val="tx1"/>
                </a:solidFill>
                <a:latin typeface="Candara" panose="020E0502030303020204" pitchFamily="34" charset="0"/>
                <a:ea typeface="Adobe Song Std L" panose="02020300000000000000" pitchFamily="18" charset="-128"/>
              </a:rPr>
              <a:t>.</a:t>
            </a:r>
          </a:p>
          <a:p>
            <a:pPr>
              <a:lnSpc>
                <a:spcPct val="100000"/>
              </a:lnSpc>
              <a:spcBef>
                <a:spcPts val="600"/>
              </a:spcBef>
            </a:pPr>
            <a:r>
              <a:rPr lang="en-US" sz="2400" b="1" dirty="0">
                <a:solidFill>
                  <a:schemeClr val="tx1"/>
                </a:solidFill>
                <a:latin typeface="Candara" panose="020E0502030303020204" pitchFamily="34" charset="0"/>
                <a:ea typeface="Adobe Heiti Std R" panose="020B0400000000000000" pitchFamily="34" charset="-128"/>
              </a:rPr>
              <a:t>Use </a:t>
            </a:r>
            <a:r>
              <a:rPr lang="en-US" sz="2400" b="1" u="sng" dirty="0">
                <a:solidFill>
                  <a:schemeClr val="tx1"/>
                </a:solidFill>
                <a:latin typeface="Candara" panose="020E0502030303020204" pitchFamily="34" charset="0"/>
                <a:ea typeface="Adobe Heiti Std R" panose="020B0400000000000000" pitchFamily="34" charset="-128"/>
              </a:rPr>
              <a:t>organic </a:t>
            </a:r>
            <a:r>
              <a:rPr lang="en-US" sz="2400" b="1" dirty="0">
                <a:solidFill>
                  <a:schemeClr val="tx1"/>
                </a:solidFill>
                <a:latin typeface="Candara" panose="020E0502030303020204" pitchFamily="34" charset="0"/>
                <a:ea typeface="Adobe Heiti Std R" panose="020B0400000000000000" pitchFamily="34" charset="-128"/>
              </a:rPr>
              <a:t>slug bait- less toxic to domestic animals</a:t>
            </a:r>
          </a:p>
          <a:p>
            <a:pPr lvl="1">
              <a:lnSpc>
                <a:spcPct val="100000"/>
              </a:lnSpc>
              <a:spcBef>
                <a:spcPts val="600"/>
              </a:spcBef>
            </a:pPr>
            <a:r>
              <a:rPr lang="en-US" sz="1800" b="1" dirty="0">
                <a:solidFill>
                  <a:schemeClr val="tx1"/>
                </a:solidFill>
                <a:latin typeface="Candara" panose="020E0502030303020204" pitchFamily="34" charset="0"/>
                <a:ea typeface="Adobe Song Std L" panose="02020300000000000000" pitchFamily="18" charset="-128"/>
              </a:rPr>
              <a:t>Iron-phosphate</a:t>
            </a:r>
            <a:r>
              <a:rPr lang="en-US" sz="1800" dirty="0">
                <a:solidFill>
                  <a:schemeClr val="tx1"/>
                </a:solidFill>
                <a:latin typeface="Candara" panose="020E0502030303020204" pitchFamily="34" charset="0"/>
                <a:ea typeface="Adobe Song Std L" panose="02020300000000000000" pitchFamily="18" charset="-128"/>
              </a:rPr>
              <a:t> based baits are safer for pets, NOT Metaldehyde-based baits</a:t>
            </a:r>
          </a:p>
          <a:p>
            <a:pPr>
              <a:lnSpc>
                <a:spcPct val="100000"/>
              </a:lnSpc>
              <a:spcBef>
                <a:spcPts val="600"/>
              </a:spcBef>
            </a:pPr>
            <a:r>
              <a:rPr lang="en-US" sz="2400" b="1" dirty="0">
                <a:solidFill>
                  <a:schemeClr val="tx1"/>
                </a:solidFill>
                <a:latin typeface="Candara" panose="020E0502030303020204" pitchFamily="34" charset="0"/>
                <a:ea typeface="Adobe Heiti Std R" panose="020B0400000000000000" pitchFamily="34" charset="-128"/>
              </a:rPr>
              <a:t>Place diatomaceous earth in your yard</a:t>
            </a:r>
          </a:p>
          <a:p>
            <a:pPr lvl="1">
              <a:lnSpc>
                <a:spcPct val="100000"/>
              </a:lnSpc>
              <a:spcBef>
                <a:spcPts val="600"/>
              </a:spcBef>
            </a:pPr>
            <a:r>
              <a:rPr lang="en-US" sz="1800" dirty="0">
                <a:solidFill>
                  <a:schemeClr val="tx1"/>
                </a:solidFill>
                <a:latin typeface="Candara" panose="020E0502030303020204" pitchFamily="34" charset="0"/>
                <a:ea typeface="Adobe Song Std L" panose="02020300000000000000" pitchFamily="18" charset="-128"/>
              </a:rPr>
              <a:t>This organic compound helps dry the surface-level making it inhospitable for slugs and flatworms but causes no harm to plants.</a:t>
            </a:r>
          </a:p>
          <a:p>
            <a:pPr>
              <a:lnSpc>
                <a:spcPct val="100000"/>
              </a:lnSpc>
              <a:spcBef>
                <a:spcPts val="600"/>
              </a:spcBef>
            </a:pPr>
            <a:r>
              <a:rPr lang="en-US" sz="2400" b="1" dirty="0">
                <a:solidFill>
                  <a:schemeClr val="tx1"/>
                </a:solidFill>
                <a:latin typeface="Candara" panose="020E0502030303020204" pitchFamily="34" charset="0"/>
                <a:ea typeface="Adobe Heiti Std R" panose="020B0400000000000000" pitchFamily="34" charset="-128"/>
              </a:rPr>
              <a:t>For apple snails, smash any </a:t>
            </a:r>
            <a:r>
              <a:rPr lang="en-US" sz="2400" b="1" dirty="0">
                <a:solidFill>
                  <a:srgbClr val="DC3072"/>
                </a:solidFill>
                <a:effectLst>
                  <a:outerShdw blurRad="38100" dist="38100" dir="2700000" algn="tl">
                    <a:srgbClr val="000000">
                      <a:alpha val="43137"/>
                    </a:srgbClr>
                  </a:outerShdw>
                </a:effectLst>
                <a:latin typeface="Candara" panose="020E0502030303020204" pitchFamily="34" charset="0"/>
                <a:ea typeface="Adobe Heiti Std R" panose="020B0400000000000000" pitchFamily="34" charset="-128"/>
              </a:rPr>
              <a:t>eggs</a:t>
            </a:r>
            <a:r>
              <a:rPr lang="en-US" sz="2400" b="1" dirty="0">
                <a:solidFill>
                  <a:schemeClr val="tx1"/>
                </a:solidFill>
                <a:latin typeface="Candara" panose="020E0502030303020204" pitchFamily="34" charset="0"/>
                <a:ea typeface="Adobe Heiti Std R" panose="020B0400000000000000" pitchFamily="34" charset="-128"/>
              </a:rPr>
              <a:t> you see!!</a:t>
            </a:r>
          </a:p>
          <a:p>
            <a:pPr lvl="1">
              <a:lnSpc>
                <a:spcPct val="100000"/>
              </a:lnSpc>
              <a:spcBef>
                <a:spcPts val="600"/>
              </a:spcBef>
            </a:pPr>
            <a:r>
              <a:rPr lang="en-US" sz="1800" dirty="0">
                <a:latin typeface="Candara" panose="020E0502030303020204" pitchFamily="34" charset="0"/>
                <a:ea typeface="Adobe Song Std L" panose="02020300000000000000" pitchFamily="18" charset="-128"/>
              </a:rPr>
              <a:t>Destruction of adults is also encouraged but harder to achieve.</a:t>
            </a:r>
          </a:p>
        </p:txBody>
      </p:sp>
      <p:pic>
        <p:nvPicPr>
          <p:cNvPr id="4" name="Picture 3" descr="header_logo.png">
            <a:extLst>
              <a:ext uri="{FF2B5EF4-FFF2-40B4-BE49-F238E27FC236}">
                <a16:creationId xmlns:a16="http://schemas.microsoft.com/office/drawing/2014/main" id="{2CF67973-3025-4FA0-9730-EEC17370C9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5" name="Picture 4">
            <a:extLst>
              <a:ext uri="{FF2B5EF4-FFF2-40B4-BE49-F238E27FC236}">
                <a16:creationId xmlns:a16="http://schemas.microsoft.com/office/drawing/2014/main" id="{47820BC8-BE3E-4C44-96CF-B41F9C60288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Tree>
    <p:extLst>
      <p:ext uri="{BB962C8B-B14F-4D97-AF65-F5344CB8AC3E}">
        <p14:creationId xmlns:p14="http://schemas.microsoft.com/office/powerpoint/2010/main" val="362772930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2136842"/>
            <a:ext cx="9144000" cy="3709781"/>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785840" y="891184"/>
            <a:ext cx="7550727" cy="718027"/>
          </a:xfrm>
          <a:prstGeom prst="roundRect">
            <a:avLst/>
          </a:prstGeom>
          <a:solidFill>
            <a:srgbClr val="EEECE1"/>
          </a:solidFill>
          <a:ln>
            <a:solidFill>
              <a:schemeClr val="tx2">
                <a:lumMod val="75000"/>
              </a:schemeClr>
            </a:solidFill>
          </a:ln>
        </p:spPr>
        <p:txBody>
          <a:bodyPr>
            <a:normAutofit/>
          </a:bodyPr>
          <a:lstStyle/>
          <a:p>
            <a:pPr algn="ctr"/>
            <a:r>
              <a:rPr lang="en-US" sz="3000" b="1" i="1" dirty="0">
                <a:solidFill>
                  <a:srgbClr val="800000"/>
                </a:solidFill>
                <a:latin typeface="Century Gothic" panose="020B0502020202020204" pitchFamily="34" charset="0"/>
                <a:cs typeface="WC ROUGHTRAD Bta"/>
              </a:rPr>
              <a:t>Managing Aquatic and Terrestrial Sites</a:t>
            </a:r>
          </a:p>
        </p:txBody>
      </p:sp>
      <p:sp>
        <p:nvSpPr>
          <p:cNvPr id="3" name="Content Placeholder 2"/>
          <p:cNvSpPr>
            <a:spLocks noGrp="1"/>
          </p:cNvSpPr>
          <p:nvPr>
            <p:ph idx="1"/>
          </p:nvPr>
        </p:nvSpPr>
        <p:spPr>
          <a:xfrm>
            <a:off x="298448" y="2409484"/>
            <a:ext cx="8525512" cy="3050326"/>
          </a:xfrm>
        </p:spPr>
        <p:txBody>
          <a:bodyPr>
            <a:normAutofit/>
          </a:bodyPr>
          <a:lstStyle/>
          <a:p>
            <a:r>
              <a:rPr lang="en-US" sz="3200" b="1" dirty="0">
                <a:solidFill>
                  <a:schemeClr val="tx2">
                    <a:lumMod val="75000"/>
                  </a:schemeClr>
                </a:solidFill>
                <a:latin typeface="Candara" panose="020E0502030303020204" pitchFamily="34" charset="0"/>
              </a:rPr>
              <a:t> The process for preventing the spread aquatic and terrestrial invaders are slightly different.</a:t>
            </a:r>
          </a:p>
          <a:p>
            <a:pPr lvl="1"/>
            <a:r>
              <a:rPr lang="en-US" sz="2800" b="1" dirty="0">
                <a:solidFill>
                  <a:schemeClr val="tx2">
                    <a:lumMod val="75000"/>
                  </a:schemeClr>
                </a:solidFill>
                <a:latin typeface="Candara" panose="020E0502030303020204" pitchFamily="34" charset="0"/>
              </a:rPr>
              <a:t>When reviewing- think about what messages are repeated to the public. </a:t>
            </a:r>
            <a:endParaRPr lang="en-US" sz="2800" dirty="0"/>
          </a:p>
          <a:p>
            <a:pPr marL="0" indent="0">
              <a:buNone/>
            </a:pPr>
            <a:endParaRPr lang="en-US" i="1" dirty="0">
              <a:latin typeface="Candara" panose="020E0502030303020204" pitchFamily="34" charset="0"/>
              <a:cs typeface="Candara"/>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Tree>
    <p:extLst>
      <p:ext uri="{BB962C8B-B14F-4D97-AF65-F5344CB8AC3E}">
        <p14:creationId xmlns:p14="http://schemas.microsoft.com/office/powerpoint/2010/main" val="7122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627" y="251696"/>
            <a:ext cx="5002536" cy="1186861"/>
          </a:xfrm>
          <a:prstGeom prst="roundRect">
            <a:avLst/>
          </a:prstGeom>
          <a:solidFill>
            <a:srgbClr val="EEECE1"/>
          </a:solidFill>
          <a:ln>
            <a:solidFill>
              <a:schemeClr val="tx1">
                <a:lumMod val="95000"/>
                <a:lumOff val="5000"/>
              </a:schemeClr>
            </a:solidFill>
          </a:ln>
        </p:spPr>
        <p:txBody>
          <a:bodyPr>
            <a:normAutofit fontScale="90000"/>
          </a:bodyPr>
          <a:lstStyle/>
          <a:p>
            <a:r>
              <a:rPr lang="en-US" b="1" dirty="0">
                <a:solidFill>
                  <a:srgbClr val="800000"/>
                </a:solidFill>
                <a:latin typeface="Century Gothic" panose="020B0502020202020204" pitchFamily="34" charset="0"/>
                <a:cs typeface="WC ROUGHTRAD Bta"/>
              </a:rPr>
              <a:t>Managing Aquatic Sites</a:t>
            </a:r>
            <a:br>
              <a:rPr lang="en-US" b="1" dirty="0">
                <a:solidFill>
                  <a:srgbClr val="800000"/>
                </a:solidFill>
                <a:latin typeface="Century Gothic" panose="020B0502020202020204" pitchFamily="34" charset="0"/>
                <a:cs typeface="WC ROUGHTRAD Bta"/>
              </a:rPr>
            </a:br>
            <a:r>
              <a:rPr lang="en-US" b="1" dirty="0">
                <a:solidFill>
                  <a:schemeClr val="tx2">
                    <a:lumMod val="75000"/>
                  </a:schemeClr>
                </a:solidFill>
                <a:latin typeface="Century Gothic" panose="020B0502020202020204" pitchFamily="34" charset="0"/>
                <a:cs typeface="WC ROUGHTRAD Bta"/>
              </a:rPr>
              <a:t>“Clean, Drain, Dry”</a:t>
            </a:r>
          </a:p>
        </p:txBody>
      </p:sp>
      <p:pic>
        <p:nvPicPr>
          <p:cNvPr id="5" name="Picture 4">
            <a:extLst>
              <a:ext uri="{FF2B5EF4-FFF2-40B4-BE49-F238E27FC236}">
                <a16:creationId xmlns:a16="http://schemas.microsoft.com/office/drawing/2014/main" id="{9C089011-9EDE-42EB-B2BE-5E621BCCFAD7}"/>
              </a:ext>
            </a:extLst>
          </p:cNvPr>
          <p:cNvPicPr>
            <a:picLocks noChangeAspect="1"/>
          </p:cNvPicPr>
          <p:nvPr/>
        </p:nvPicPr>
        <p:blipFill rotWithShape="1">
          <a:blip r:embed="rId4"/>
          <a:srcRect t="8360" r="73574" b="10800"/>
          <a:stretch/>
        </p:blipFill>
        <p:spPr>
          <a:xfrm>
            <a:off x="5522038" y="845127"/>
            <a:ext cx="3516093" cy="5915891"/>
          </a:xfrm>
          <a:prstGeom prst="rect">
            <a:avLst/>
          </a:prstGeom>
          <a:ln>
            <a:solidFill>
              <a:schemeClr val="tx2">
                <a:lumMod val="75000"/>
              </a:schemeClr>
            </a:solidFill>
          </a:ln>
        </p:spPr>
      </p:pic>
      <p:pic>
        <p:nvPicPr>
          <p:cNvPr id="3074" name="Picture 2" descr="See the source image">
            <a:extLst>
              <a:ext uri="{FF2B5EF4-FFF2-40B4-BE49-F238E27FC236}">
                <a16:creationId xmlns:a16="http://schemas.microsoft.com/office/drawing/2014/main" id="{8FC083E0-828E-4A1B-A142-BD0951BA59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47" t="7506" r="2901" b="5404"/>
          <a:stretch/>
        </p:blipFill>
        <p:spPr bwMode="auto">
          <a:xfrm>
            <a:off x="220627" y="2770908"/>
            <a:ext cx="5117295" cy="372687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0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479" y="212712"/>
            <a:ext cx="5002536" cy="1186861"/>
          </a:xfrm>
          <a:prstGeom prst="roundRect">
            <a:avLst/>
          </a:prstGeom>
          <a:solidFill>
            <a:srgbClr val="EEECE1"/>
          </a:solidFill>
          <a:ln>
            <a:solidFill>
              <a:schemeClr val="tx1">
                <a:lumMod val="95000"/>
                <a:lumOff val="5000"/>
              </a:schemeClr>
            </a:solidFill>
          </a:ln>
        </p:spPr>
        <p:txBody>
          <a:bodyPr>
            <a:normAutofit fontScale="90000"/>
          </a:bodyPr>
          <a:lstStyle/>
          <a:p>
            <a:r>
              <a:rPr lang="en-US" b="1" dirty="0">
                <a:solidFill>
                  <a:srgbClr val="800000"/>
                </a:solidFill>
                <a:latin typeface="Century Gothic" panose="020B0502020202020204" pitchFamily="34" charset="0"/>
                <a:cs typeface="WC ROUGHTRAD Bta"/>
              </a:rPr>
              <a:t>Managing Aquatic Sites</a:t>
            </a:r>
            <a:br>
              <a:rPr lang="en-US" b="1" dirty="0">
                <a:solidFill>
                  <a:srgbClr val="800000"/>
                </a:solidFill>
                <a:latin typeface="Century Gothic" panose="020B0502020202020204" pitchFamily="34" charset="0"/>
                <a:cs typeface="WC ROUGHTRAD Bta"/>
              </a:rPr>
            </a:br>
            <a:r>
              <a:rPr lang="en-US" b="1" dirty="0">
                <a:solidFill>
                  <a:schemeClr val="tx2">
                    <a:lumMod val="75000"/>
                  </a:schemeClr>
                </a:solidFill>
                <a:latin typeface="Century Gothic" panose="020B0502020202020204" pitchFamily="34" charset="0"/>
                <a:cs typeface="WC ROUGHTRAD Bta"/>
              </a:rPr>
              <a:t>“Release Zero”</a:t>
            </a:r>
          </a:p>
        </p:txBody>
      </p:sp>
      <p:pic>
        <p:nvPicPr>
          <p:cNvPr id="6" name="Picture 5">
            <a:extLst>
              <a:ext uri="{FF2B5EF4-FFF2-40B4-BE49-F238E27FC236}">
                <a16:creationId xmlns:a16="http://schemas.microsoft.com/office/drawing/2014/main" id="{D0763981-C3C2-4016-9466-21F8F16A89C3}"/>
              </a:ext>
            </a:extLst>
          </p:cNvPr>
          <p:cNvPicPr>
            <a:picLocks noChangeAspect="1"/>
          </p:cNvPicPr>
          <p:nvPr/>
        </p:nvPicPr>
        <p:blipFill rotWithShape="1">
          <a:blip r:embed="rId4"/>
          <a:srcRect l="73673" t="7601" b="10243"/>
          <a:stretch/>
        </p:blipFill>
        <p:spPr>
          <a:xfrm>
            <a:off x="5651703" y="661389"/>
            <a:ext cx="3386428" cy="5812312"/>
          </a:xfrm>
          <a:prstGeom prst="rect">
            <a:avLst/>
          </a:prstGeom>
          <a:ln>
            <a:solidFill>
              <a:schemeClr val="tx2">
                <a:lumMod val="75000"/>
              </a:schemeClr>
            </a:solidFill>
          </a:ln>
        </p:spPr>
      </p:pic>
      <p:pic>
        <p:nvPicPr>
          <p:cNvPr id="4" name="Picture 3" descr="Calendar, map&#10;&#10;Description automatically generated">
            <a:extLst>
              <a:ext uri="{FF2B5EF4-FFF2-40B4-BE49-F238E27FC236}">
                <a16:creationId xmlns:a16="http://schemas.microsoft.com/office/drawing/2014/main" id="{BA86AB9C-7169-4B96-9B2F-A617B530C25C}"/>
              </a:ext>
            </a:extLst>
          </p:cNvPr>
          <p:cNvPicPr>
            <a:picLocks noChangeAspect="1"/>
          </p:cNvPicPr>
          <p:nvPr/>
        </p:nvPicPr>
        <p:blipFill rotWithShape="1">
          <a:blip r:embed="rId5"/>
          <a:srcRect l="3475" t="4167" r="3475" b="3928"/>
          <a:stretch/>
        </p:blipFill>
        <p:spPr>
          <a:xfrm>
            <a:off x="105869" y="2948658"/>
            <a:ext cx="5438588" cy="1828654"/>
          </a:xfrm>
          <a:prstGeom prst="rect">
            <a:avLst/>
          </a:prstGeom>
          <a:ln>
            <a:solidFill>
              <a:schemeClr val="tx1">
                <a:lumMod val="95000"/>
                <a:lumOff val="5000"/>
              </a:schemeClr>
            </a:solidFill>
          </a:ln>
        </p:spPr>
      </p:pic>
    </p:spTree>
    <p:extLst>
      <p:ext uri="{BB962C8B-B14F-4D97-AF65-F5344CB8AC3E}">
        <p14:creationId xmlns:p14="http://schemas.microsoft.com/office/powerpoint/2010/main" val="10270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097" y="178201"/>
            <a:ext cx="5092485" cy="1165689"/>
          </a:xfrm>
          <a:prstGeom prst="roundRect">
            <a:avLst/>
          </a:prstGeom>
          <a:solidFill>
            <a:srgbClr val="EEECE1"/>
          </a:solidFill>
          <a:ln>
            <a:solidFill>
              <a:schemeClr val="tx1">
                <a:lumMod val="95000"/>
                <a:lumOff val="5000"/>
              </a:schemeClr>
            </a:solidFill>
          </a:ln>
        </p:spPr>
        <p:txBody>
          <a:bodyPr>
            <a:normAutofit/>
          </a:bodyPr>
          <a:lstStyle/>
          <a:p>
            <a:pPr algn="ctr"/>
            <a:r>
              <a:rPr lang="en-US" sz="3000" b="1" dirty="0">
                <a:solidFill>
                  <a:srgbClr val="800000"/>
                </a:solidFill>
                <a:latin typeface="Century Gothic" panose="020B0502020202020204" pitchFamily="34" charset="0"/>
                <a:cs typeface="WC ROUGHTRAD Bta"/>
              </a:rPr>
              <a:t>Managing Terrestrial Sites</a:t>
            </a:r>
            <a:br>
              <a:rPr lang="en-US" sz="3000" b="1" dirty="0">
                <a:solidFill>
                  <a:srgbClr val="800000"/>
                </a:solidFill>
                <a:latin typeface="Century Gothic" panose="020B0502020202020204" pitchFamily="34" charset="0"/>
                <a:cs typeface="WC ROUGHTRAD Bta"/>
              </a:rPr>
            </a:br>
            <a:r>
              <a:rPr lang="en-US" sz="3000" b="1" dirty="0">
                <a:solidFill>
                  <a:srgbClr val="800000"/>
                </a:solidFill>
                <a:latin typeface="Century Gothic" panose="020B0502020202020204" pitchFamily="34" charset="0"/>
                <a:cs typeface="WC ROUGHTRAD Bta"/>
              </a:rPr>
              <a:t>“</a:t>
            </a:r>
            <a:r>
              <a:rPr lang="en-US" sz="3000" b="1" dirty="0">
                <a:solidFill>
                  <a:schemeClr val="tx2">
                    <a:lumMod val="75000"/>
                  </a:schemeClr>
                </a:solidFill>
                <a:latin typeface="Century Gothic" panose="020B0502020202020204" pitchFamily="34" charset="0"/>
                <a:cs typeface="WC ROUGHTRAD Bta"/>
              </a:rPr>
              <a:t>Leave No Trace”</a:t>
            </a:r>
          </a:p>
        </p:txBody>
      </p:sp>
      <p:pic>
        <p:nvPicPr>
          <p:cNvPr id="5" name="Picture 4">
            <a:extLst>
              <a:ext uri="{FF2B5EF4-FFF2-40B4-BE49-F238E27FC236}">
                <a16:creationId xmlns:a16="http://schemas.microsoft.com/office/drawing/2014/main" id="{9C089011-9EDE-42EB-B2BE-5E621BCCFAD7}"/>
              </a:ext>
            </a:extLst>
          </p:cNvPr>
          <p:cNvPicPr>
            <a:picLocks noChangeAspect="1"/>
          </p:cNvPicPr>
          <p:nvPr/>
        </p:nvPicPr>
        <p:blipFill rotWithShape="1">
          <a:blip r:embed="rId4"/>
          <a:srcRect l="35842" t="7812" r="36972" b="11257"/>
          <a:stretch/>
        </p:blipFill>
        <p:spPr>
          <a:xfrm>
            <a:off x="5509751" y="1219200"/>
            <a:ext cx="3232468" cy="5292781"/>
          </a:xfrm>
          <a:prstGeom prst="rect">
            <a:avLst/>
          </a:prstGeom>
          <a:ln>
            <a:solidFill>
              <a:schemeClr val="tx2">
                <a:lumMod val="75000"/>
              </a:schemeClr>
            </a:solidFill>
          </a:ln>
        </p:spPr>
      </p:pic>
      <p:pic>
        <p:nvPicPr>
          <p:cNvPr id="2050" name="Picture 2" descr="See the source image">
            <a:extLst>
              <a:ext uri="{FF2B5EF4-FFF2-40B4-BE49-F238E27FC236}">
                <a16:creationId xmlns:a16="http://schemas.microsoft.com/office/drawing/2014/main" id="{5423B2FA-C43B-4689-A15D-1E99EB2AD5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0" t="23413" r="1870" b="28440"/>
          <a:stretch/>
        </p:blipFill>
        <p:spPr bwMode="auto">
          <a:xfrm>
            <a:off x="401782" y="2423717"/>
            <a:ext cx="4734144" cy="773442"/>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32746979-EE16-489F-9295-F17D8D3371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54" t="12593" r="6984" b="12592"/>
          <a:stretch/>
        </p:blipFill>
        <p:spPr bwMode="auto">
          <a:xfrm>
            <a:off x="401781" y="3688551"/>
            <a:ext cx="4734145" cy="2823430"/>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7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46297" y="1798045"/>
            <a:ext cx="9236597" cy="4787483"/>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640711" y="472160"/>
            <a:ext cx="5862578" cy="1001798"/>
          </a:xfrm>
          <a:prstGeom prst="roundRect">
            <a:avLst/>
          </a:prstGeom>
          <a:solidFill>
            <a:srgbClr val="EEECE1"/>
          </a:solidFill>
          <a:ln>
            <a:solidFill>
              <a:schemeClr val="tx2">
                <a:lumMod val="50000"/>
              </a:schemeClr>
            </a:solidFill>
          </a:ln>
        </p:spPr>
        <p:txBody>
          <a:bodyPr>
            <a:normAutofit fontScale="90000"/>
          </a:bodyPr>
          <a:lstStyle/>
          <a:p>
            <a:pPr algn="ctr"/>
            <a:r>
              <a:rPr lang="en-US" sz="3000" b="1" dirty="0">
                <a:solidFill>
                  <a:srgbClr val="800000"/>
                </a:solidFill>
                <a:latin typeface="Century Gothic" panose="020B0502020202020204" pitchFamily="34" charset="0"/>
                <a:cs typeface="WC ROUGHTRAD Bta"/>
              </a:rPr>
              <a:t>Importance of Invasive Mollusk &amp; Crustacean Prevention</a:t>
            </a:r>
          </a:p>
        </p:txBody>
      </p:sp>
      <p:sp>
        <p:nvSpPr>
          <p:cNvPr id="3" name="Content Placeholder 2"/>
          <p:cNvSpPr>
            <a:spLocks noGrp="1"/>
          </p:cNvSpPr>
          <p:nvPr>
            <p:ph idx="1"/>
          </p:nvPr>
        </p:nvSpPr>
        <p:spPr>
          <a:xfrm>
            <a:off x="74381" y="2039590"/>
            <a:ext cx="5857871" cy="4787483"/>
          </a:xfrm>
        </p:spPr>
        <p:txBody>
          <a:bodyPr>
            <a:normAutofit/>
          </a:bodyPr>
          <a:lstStyle/>
          <a:p>
            <a:pPr>
              <a:spcBef>
                <a:spcPts val="0"/>
              </a:spcBef>
            </a:pPr>
            <a:r>
              <a:rPr lang="en-US" sz="2800" b="1" dirty="0">
                <a:solidFill>
                  <a:schemeClr val="tx1">
                    <a:lumMod val="95000"/>
                    <a:lumOff val="5000"/>
                  </a:schemeClr>
                </a:solidFill>
              </a:rPr>
              <a:t>Health Concerns: </a:t>
            </a:r>
            <a:r>
              <a:rPr lang="en-US" sz="2000" b="1" dirty="0">
                <a:solidFill>
                  <a:schemeClr val="tx2">
                    <a:lumMod val="75000"/>
                  </a:schemeClr>
                </a:solidFill>
              </a:rPr>
              <a:t>Most of the species presented can </a:t>
            </a:r>
            <a:r>
              <a:rPr lang="en-US" sz="2000" b="1" dirty="0">
                <a:solidFill>
                  <a:schemeClr val="tx2">
                    <a:lumMod val="75000"/>
                  </a:schemeClr>
                </a:solidFill>
                <a:effectLst>
                  <a:outerShdw blurRad="38100" dist="38100" dir="2700000" algn="tl">
                    <a:srgbClr val="000000">
                      <a:alpha val="43137"/>
                    </a:srgbClr>
                  </a:outerShdw>
                </a:effectLst>
              </a:rPr>
              <a:t>spread parasites </a:t>
            </a:r>
            <a:r>
              <a:rPr lang="en-US" sz="2000" b="1" dirty="0">
                <a:solidFill>
                  <a:schemeClr val="tx2">
                    <a:lumMod val="75000"/>
                  </a:schemeClr>
                </a:solidFill>
              </a:rPr>
              <a:t>to humans, mammals and birds.</a:t>
            </a:r>
          </a:p>
          <a:p>
            <a:pPr>
              <a:spcBef>
                <a:spcPts val="0"/>
              </a:spcBef>
            </a:pPr>
            <a:endParaRPr lang="en-US" sz="1400" b="1" dirty="0">
              <a:solidFill>
                <a:schemeClr val="tx2">
                  <a:lumMod val="75000"/>
                </a:schemeClr>
              </a:solidFill>
            </a:endParaRPr>
          </a:p>
          <a:p>
            <a:pPr>
              <a:spcBef>
                <a:spcPts val="0"/>
              </a:spcBef>
            </a:pPr>
            <a:r>
              <a:rPr lang="en-US" sz="2800" b="1" dirty="0">
                <a:solidFill>
                  <a:schemeClr val="tx1">
                    <a:lumMod val="95000"/>
                    <a:lumOff val="5000"/>
                  </a:schemeClr>
                </a:solidFill>
              </a:rPr>
              <a:t>Financial Cost</a:t>
            </a:r>
          </a:p>
          <a:p>
            <a:pPr lvl="1">
              <a:spcBef>
                <a:spcPts val="0"/>
              </a:spcBef>
            </a:pPr>
            <a:r>
              <a:rPr lang="en-US" sz="2000" b="1" dirty="0">
                <a:solidFill>
                  <a:schemeClr val="tx1"/>
                </a:solidFill>
              </a:rPr>
              <a:t>Zebra Mussels </a:t>
            </a:r>
            <a:r>
              <a:rPr lang="en-US" sz="2000" b="1" dirty="0">
                <a:solidFill>
                  <a:schemeClr val="tx2">
                    <a:lumMod val="75000"/>
                  </a:schemeClr>
                </a:solidFill>
              </a:rPr>
              <a:t>cost the US </a:t>
            </a:r>
            <a:r>
              <a:rPr lang="en-US" sz="2000" b="1" dirty="0">
                <a:solidFill>
                  <a:schemeClr val="tx2">
                    <a:lumMod val="75000"/>
                  </a:schemeClr>
                </a:solidFill>
                <a:effectLst>
                  <a:outerShdw blurRad="38100" dist="38100" dir="2700000" algn="tl">
                    <a:srgbClr val="000000">
                      <a:alpha val="43137"/>
                    </a:srgbClr>
                  </a:outerShdw>
                </a:effectLst>
              </a:rPr>
              <a:t>$5 Billion </a:t>
            </a:r>
            <a:r>
              <a:rPr lang="en-US" sz="2000" b="1" dirty="0">
                <a:solidFill>
                  <a:schemeClr val="tx2">
                    <a:lumMod val="75000"/>
                  </a:schemeClr>
                </a:solidFill>
              </a:rPr>
              <a:t>to remove and manage this species. </a:t>
            </a:r>
          </a:p>
          <a:p>
            <a:pPr lvl="1">
              <a:spcBef>
                <a:spcPts val="0"/>
              </a:spcBef>
            </a:pPr>
            <a:r>
              <a:rPr lang="en-US" sz="2000" b="1" dirty="0">
                <a:solidFill>
                  <a:schemeClr val="tx1"/>
                </a:solidFill>
              </a:rPr>
              <a:t>Giant African Snail </a:t>
            </a:r>
            <a:r>
              <a:rPr lang="en-US" sz="2000" b="1" dirty="0">
                <a:solidFill>
                  <a:schemeClr val="tx2">
                    <a:lumMod val="75000"/>
                  </a:schemeClr>
                </a:solidFill>
              </a:rPr>
              <a:t>in Florida took over </a:t>
            </a:r>
            <a:r>
              <a:rPr lang="en-US" sz="2000" b="1" dirty="0">
                <a:solidFill>
                  <a:schemeClr val="tx2">
                    <a:lumMod val="75000"/>
                  </a:schemeClr>
                </a:solidFill>
                <a:effectLst>
                  <a:outerShdw blurRad="38100" dist="38100" dir="2700000" algn="tl">
                    <a:srgbClr val="000000">
                      <a:alpha val="43137"/>
                    </a:srgbClr>
                  </a:outerShdw>
                </a:effectLst>
              </a:rPr>
              <a:t>$38 Million </a:t>
            </a:r>
            <a:r>
              <a:rPr lang="en-US" sz="2000" b="1" dirty="0">
                <a:solidFill>
                  <a:schemeClr val="tx2">
                    <a:lumMod val="75000"/>
                  </a:schemeClr>
                </a:solidFill>
              </a:rPr>
              <a:t>to eradicate</a:t>
            </a:r>
            <a:r>
              <a:rPr lang="en-US" sz="1800" b="1" dirty="0">
                <a:solidFill>
                  <a:schemeClr val="tx2">
                    <a:lumMod val="75000"/>
                  </a:schemeClr>
                </a:solidFill>
              </a:rPr>
              <a:t>. </a:t>
            </a:r>
          </a:p>
          <a:p>
            <a:pPr lvl="1">
              <a:spcBef>
                <a:spcPts val="0"/>
              </a:spcBef>
            </a:pPr>
            <a:r>
              <a:rPr lang="en-US" sz="2000" b="1" dirty="0">
                <a:solidFill>
                  <a:schemeClr val="tx1"/>
                </a:solidFill>
              </a:rPr>
              <a:t>Apple Snails </a:t>
            </a:r>
            <a:r>
              <a:rPr lang="en-US" sz="2000" b="1" dirty="0">
                <a:solidFill>
                  <a:schemeClr val="tx2">
                    <a:lumMod val="75000"/>
                  </a:schemeClr>
                </a:solidFill>
              </a:rPr>
              <a:t>cost rice production losses up to </a:t>
            </a:r>
            <a:r>
              <a:rPr lang="en-US" sz="2000" b="1" dirty="0">
                <a:solidFill>
                  <a:schemeClr val="tx2">
                    <a:lumMod val="75000"/>
                  </a:schemeClr>
                </a:solidFill>
                <a:effectLst>
                  <a:outerShdw blurRad="38100" dist="38100" dir="2700000" algn="tl">
                    <a:srgbClr val="000000">
                      <a:alpha val="43137"/>
                    </a:srgbClr>
                  </a:outerShdw>
                </a:effectLst>
              </a:rPr>
              <a:t>$1 Billion </a:t>
            </a:r>
            <a:r>
              <a:rPr lang="en-US" sz="2000" dirty="0">
                <a:solidFill>
                  <a:schemeClr val="tx2">
                    <a:lumMod val="75000"/>
                  </a:schemeClr>
                </a:solidFill>
                <a:effectLst>
                  <a:outerShdw blurRad="38100" dist="38100" dir="2700000" algn="tl">
                    <a:srgbClr val="000000">
                      <a:alpha val="43137"/>
                    </a:srgbClr>
                  </a:outerShdw>
                </a:effectLst>
              </a:rPr>
              <a:t>in the Philippines</a:t>
            </a:r>
            <a:r>
              <a:rPr lang="en-US" sz="2000" b="1" dirty="0">
                <a:solidFill>
                  <a:schemeClr val="tx2">
                    <a:lumMod val="75000"/>
                  </a:schemeClr>
                </a:solidFill>
                <a:effectLst>
                  <a:outerShdw blurRad="38100" dist="38100" dir="2700000" algn="tl">
                    <a:srgbClr val="000000">
                      <a:alpha val="43137"/>
                    </a:srgbClr>
                  </a:outerShdw>
                </a:effectLst>
              </a:rPr>
              <a:t>.</a:t>
            </a:r>
            <a:endParaRPr lang="en-US" sz="2000" b="1" dirty="0">
              <a:solidFill>
                <a:schemeClr val="tx2">
                  <a:lumMod val="75000"/>
                </a:schemeClr>
              </a:solidFill>
            </a:endParaRPr>
          </a:p>
          <a:p>
            <a:pPr marL="0" indent="0">
              <a:buNone/>
            </a:pPr>
            <a:endParaRPr lang="en-US" b="1" i="1" dirty="0">
              <a:solidFill>
                <a:schemeClr val="tx2">
                  <a:lumMod val="75000"/>
                </a:schemeClr>
              </a:solidFill>
              <a:latin typeface="Candara" panose="020E0502030303020204" pitchFamily="34" charset="0"/>
              <a:cs typeface="Candara"/>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447" y="-57842"/>
            <a:ext cx="3727046" cy="505813"/>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80776" y="44574"/>
            <a:ext cx="3296369" cy="290044"/>
          </a:xfrm>
          <a:prstGeom prst="rect">
            <a:avLst/>
          </a:prstGeom>
        </p:spPr>
      </p:pic>
      <p:pic>
        <p:nvPicPr>
          <p:cNvPr id="4" name="Picture 3">
            <a:extLst>
              <a:ext uri="{FF2B5EF4-FFF2-40B4-BE49-F238E27FC236}">
                <a16:creationId xmlns:a16="http://schemas.microsoft.com/office/drawing/2014/main" id="{BFE89637-D30A-4E70-9156-C670C6DB7362}"/>
              </a:ext>
            </a:extLst>
          </p:cNvPr>
          <p:cNvPicPr>
            <a:picLocks noChangeAspect="1"/>
          </p:cNvPicPr>
          <p:nvPr/>
        </p:nvPicPr>
        <p:blipFill>
          <a:blip r:embed="rId8"/>
          <a:stretch>
            <a:fillRect/>
          </a:stretch>
        </p:blipFill>
        <p:spPr>
          <a:xfrm>
            <a:off x="5913246" y="2190010"/>
            <a:ext cx="3129077" cy="4046072"/>
          </a:xfrm>
          <a:prstGeom prst="rect">
            <a:avLst/>
          </a:prstGeom>
          <a:ln>
            <a:solidFill>
              <a:schemeClr val="tx2">
                <a:lumMod val="50000"/>
              </a:schemeClr>
            </a:solidFill>
          </a:ln>
        </p:spPr>
      </p:pic>
    </p:spTree>
    <p:extLst>
      <p:ext uri="{BB962C8B-B14F-4D97-AF65-F5344CB8AC3E}">
        <p14:creationId xmlns:p14="http://schemas.microsoft.com/office/powerpoint/2010/main" val="38505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46297" y="1866286"/>
            <a:ext cx="9236597" cy="4737743"/>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640711" y="472160"/>
            <a:ext cx="5862578" cy="860787"/>
          </a:xfrm>
          <a:prstGeom prst="roundRect">
            <a:avLst/>
          </a:prstGeom>
          <a:solidFill>
            <a:srgbClr val="EEECE1"/>
          </a:solidFill>
          <a:ln>
            <a:solidFill>
              <a:schemeClr val="tx2">
                <a:lumMod val="50000"/>
              </a:schemeClr>
            </a:solidFill>
          </a:ln>
        </p:spPr>
        <p:txBody>
          <a:bodyPr>
            <a:normAutofit fontScale="90000"/>
          </a:bodyPr>
          <a:lstStyle/>
          <a:p>
            <a:pPr algn="ctr"/>
            <a:r>
              <a:rPr lang="en-US" sz="3000" b="1" dirty="0">
                <a:solidFill>
                  <a:srgbClr val="800000"/>
                </a:solidFill>
                <a:latin typeface="Century Gothic" panose="020B0502020202020204" pitchFamily="34" charset="0"/>
                <a:cs typeface="WC ROUGHTRAD Bta"/>
              </a:rPr>
              <a:t>Importance of Invasive Mollusk &amp; Crustacean Prevention</a:t>
            </a:r>
          </a:p>
        </p:txBody>
      </p:sp>
      <p:sp>
        <p:nvSpPr>
          <p:cNvPr id="3" name="Content Placeholder 2"/>
          <p:cNvSpPr>
            <a:spLocks noGrp="1"/>
          </p:cNvSpPr>
          <p:nvPr>
            <p:ph idx="1"/>
          </p:nvPr>
        </p:nvSpPr>
        <p:spPr>
          <a:xfrm>
            <a:off x="74381" y="2125182"/>
            <a:ext cx="6021619" cy="4351044"/>
          </a:xfrm>
        </p:spPr>
        <p:txBody>
          <a:bodyPr>
            <a:normAutofit/>
          </a:bodyPr>
          <a:lstStyle/>
          <a:p>
            <a:pPr>
              <a:spcBef>
                <a:spcPts val="0"/>
              </a:spcBef>
            </a:pPr>
            <a:r>
              <a:rPr lang="en-US" sz="2800" b="1" dirty="0">
                <a:solidFill>
                  <a:schemeClr val="tx1">
                    <a:lumMod val="95000"/>
                    <a:lumOff val="5000"/>
                  </a:schemeClr>
                </a:solidFill>
              </a:rPr>
              <a:t>Ecosystem Concerns</a:t>
            </a:r>
          </a:p>
          <a:p>
            <a:pPr>
              <a:spcBef>
                <a:spcPts val="0"/>
              </a:spcBef>
            </a:pPr>
            <a:r>
              <a:rPr lang="en-US" sz="2000" b="1" dirty="0">
                <a:solidFill>
                  <a:schemeClr val="tx2">
                    <a:lumMod val="75000"/>
                  </a:schemeClr>
                </a:solidFill>
              </a:rPr>
              <a:t>Displace native species </a:t>
            </a:r>
          </a:p>
          <a:p>
            <a:pPr>
              <a:spcBef>
                <a:spcPts val="0"/>
              </a:spcBef>
            </a:pPr>
            <a:r>
              <a:rPr lang="en-US" sz="2000" b="1" dirty="0">
                <a:solidFill>
                  <a:schemeClr val="tx2">
                    <a:lumMod val="75000"/>
                  </a:schemeClr>
                </a:solidFill>
              </a:rPr>
              <a:t>Destroy crop and ornamental plants</a:t>
            </a:r>
          </a:p>
          <a:p>
            <a:pPr lvl="1">
              <a:spcBef>
                <a:spcPts val="0"/>
              </a:spcBef>
            </a:pPr>
            <a:r>
              <a:rPr lang="en-US" sz="2000" b="1" dirty="0">
                <a:solidFill>
                  <a:schemeClr val="tx1"/>
                </a:solidFill>
              </a:rPr>
              <a:t>Zebra Mussels: </a:t>
            </a:r>
            <a:r>
              <a:rPr lang="en-US" sz="2000" b="1" dirty="0">
                <a:solidFill>
                  <a:schemeClr val="tx2">
                    <a:lumMod val="75000"/>
                  </a:schemeClr>
                </a:solidFill>
              </a:rPr>
              <a:t>over-consume nutrients needed for native species survival.</a:t>
            </a:r>
          </a:p>
          <a:p>
            <a:pPr lvl="1">
              <a:spcBef>
                <a:spcPts val="0"/>
              </a:spcBef>
            </a:pPr>
            <a:r>
              <a:rPr lang="en-US" sz="2000" b="1" dirty="0">
                <a:solidFill>
                  <a:schemeClr val="tx1"/>
                </a:solidFill>
              </a:rPr>
              <a:t>New Guinea Flatworm: </a:t>
            </a:r>
            <a:r>
              <a:rPr lang="en-US" sz="2000" b="1" dirty="0">
                <a:solidFill>
                  <a:schemeClr val="tx2">
                    <a:lumMod val="75000"/>
                  </a:schemeClr>
                </a:solidFill>
              </a:rPr>
              <a:t>Is a predator of earthworms- which are needed in our garden and agricultural areas.</a:t>
            </a:r>
          </a:p>
          <a:p>
            <a:pPr lvl="1">
              <a:spcBef>
                <a:spcPts val="0"/>
              </a:spcBef>
            </a:pPr>
            <a:endParaRPr lang="en-US" sz="1800" b="1" dirty="0">
              <a:solidFill>
                <a:schemeClr val="tx2">
                  <a:lumMod val="75000"/>
                </a:schemeClr>
              </a:solidFill>
            </a:endParaRPr>
          </a:p>
          <a:p>
            <a:pPr>
              <a:spcBef>
                <a:spcPts val="0"/>
              </a:spcBef>
            </a:pPr>
            <a:r>
              <a:rPr lang="en-US" sz="2800" b="1" dirty="0">
                <a:solidFill>
                  <a:schemeClr val="tx1">
                    <a:lumMod val="95000"/>
                    <a:lumOff val="5000"/>
                  </a:schemeClr>
                </a:solidFill>
              </a:rPr>
              <a:t>What can you do? </a:t>
            </a:r>
          </a:p>
          <a:p>
            <a:pPr lvl="1">
              <a:spcBef>
                <a:spcPts val="0"/>
              </a:spcBef>
            </a:pPr>
            <a:r>
              <a:rPr lang="en-US" sz="1800" b="1" dirty="0">
                <a:solidFill>
                  <a:schemeClr val="tx1">
                    <a:lumMod val="95000"/>
                    <a:lumOff val="5000"/>
                  </a:schemeClr>
                </a:solidFill>
              </a:rPr>
              <a:t>REMOVE</a:t>
            </a:r>
            <a:r>
              <a:rPr lang="en-US" sz="1800" b="1" dirty="0">
                <a:solidFill>
                  <a:schemeClr val="tx2">
                    <a:lumMod val="75000"/>
                  </a:schemeClr>
                </a:solidFill>
              </a:rPr>
              <a:t> invasive mollusks!</a:t>
            </a:r>
          </a:p>
          <a:p>
            <a:pPr lvl="1">
              <a:spcBef>
                <a:spcPts val="0"/>
              </a:spcBef>
            </a:pPr>
            <a:r>
              <a:rPr lang="en-US" sz="1800" b="1" dirty="0">
                <a:solidFill>
                  <a:schemeClr val="tx1">
                    <a:lumMod val="95000"/>
                    <a:lumOff val="5000"/>
                  </a:schemeClr>
                </a:solidFill>
              </a:rPr>
              <a:t>SPREAD THE WORD </a:t>
            </a:r>
            <a:r>
              <a:rPr lang="en-US" sz="1800" b="1" dirty="0">
                <a:solidFill>
                  <a:schemeClr val="tx2">
                    <a:lumMod val="75000"/>
                  </a:schemeClr>
                </a:solidFill>
              </a:rPr>
              <a:t>about not handling them.</a:t>
            </a:r>
          </a:p>
          <a:p>
            <a:pPr lvl="1">
              <a:spcBef>
                <a:spcPts val="0"/>
              </a:spcBef>
            </a:pPr>
            <a:r>
              <a:rPr lang="en-US" sz="1800" b="1" dirty="0">
                <a:solidFill>
                  <a:schemeClr val="tx1">
                    <a:lumMod val="95000"/>
                    <a:lumOff val="5000"/>
                  </a:schemeClr>
                </a:solidFill>
              </a:rPr>
              <a:t>CLEAN </a:t>
            </a:r>
            <a:r>
              <a:rPr lang="en-US" sz="1800" b="1" dirty="0">
                <a:solidFill>
                  <a:schemeClr val="tx2">
                    <a:lumMod val="75000"/>
                  </a:schemeClr>
                </a:solidFill>
              </a:rPr>
              <a:t>your equipment!</a:t>
            </a:r>
          </a:p>
          <a:p>
            <a:pPr lvl="1">
              <a:spcBef>
                <a:spcPts val="0"/>
              </a:spcBef>
            </a:pPr>
            <a:endParaRPr lang="en-US" sz="2200" b="1" dirty="0">
              <a:solidFill>
                <a:schemeClr val="tx2">
                  <a:lumMod val="75000"/>
                </a:schemeClr>
              </a:solidFill>
            </a:endParaRPr>
          </a:p>
          <a:p>
            <a:pPr marL="0" indent="0">
              <a:buNone/>
            </a:pPr>
            <a:endParaRPr lang="en-US" b="1" i="1" dirty="0">
              <a:solidFill>
                <a:schemeClr val="tx2">
                  <a:lumMod val="75000"/>
                </a:schemeClr>
              </a:solidFill>
              <a:latin typeface="Candara" panose="020E0502030303020204" pitchFamily="34" charset="0"/>
              <a:cs typeface="Candara"/>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447" y="-57842"/>
            <a:ext cx="3727046" cy="505813"/>
          </a:xfrm>
          <a:prstGeom prst="rect">
            <a:avLst/>
          </a:prstGeom>
        </p:spPr>
      </p:pic>
      <p:pic>
        <p:nvPicPr>
          <p:cNvPr id="23" name="Picture 22">
            <a:extLst>
              <a:ext uri="{FF2B5EF4-FFF2-40B4-BE49-F238E27FC236}">
                <a16:creationId xmlns:a16="http://schemas.microsoft.com/office/drawing/2014/main" id="{7510FBE9-EB63-48B6-8D1C-17FA74E1A1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80776" y="44574"/>
            <a:ext cx="3296369" cy="290044"/>
          </a:xfrm>
          <a:prstGeom prst="rect">
            <a:avLst/>
          </a:prstGeom>
        </p:spPr>
      </p:pic>
      <p:pic>
        <p:nvPicPr>
          <p:cNvPr id="4" name="Picture 3">
            <a:extLst>
              <a:ext uri="{FF2B5EF4-FFF2-40B4-BE49-F238E27FC236}">
                <a16:creationId xmlns:a16="http://schemas.microsoft.com/office/drawing/2014/main" id="{BFE89637-D30A-4E70-9156-C670C6DB7362}"/>
              </a:ext>
            </a:extLst>
          </p:cNvPr>
          <p:cNvPicPr>
            <a:picLocks noChangeAspect="1"/>
          </p:cNvPicPr>
          <p:nvPr/>
        </p:nvPicPr>
        <p:blipFill>
          <a:blip r:embed="rId8"/>
          <a:stretch>
            <a:fillRect/>
          </a:stretch>
        </p:blipFill>
        <p:spPr>
          <a:xfrm>
            <a:off x="5960138" y="2190010"/>
            <a:ext cx="3129077" cy="4046072"/>
          </a:xfrm>
          <a:prstGeom prst="rect">
            <a:avLst/>
          </a:prstGeom>
          <a:ln>
            <a:solidFill>
              <a:schemeClr val="tx2">
                <a:lumMod val="50000"/>
              </a:schemeClr>
            </a:solidFill>
          </a:ln>
        </p:spPr>
      </p:pic>
    </p:spTree>
    <p:extLst>
      <p:ext uri="{BB962C8B-B14F-4D97-AF65-F5344CB8AC3E}">
        <p14:creationId xmlns:p14="http://schemas.microsoft.com/office/powerpoint/2010/main" val="20545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534679"/>
            <a:ext cx="8229600" cy="882958"/>
          </a:xfrm>
        </p:spPr>
        <p:txBody>
          <a:bodyPr>
            <a:normAutofit/>
          </a:bodyPr>
          <a:lstStyle/>
          <a:p>
            <a:r>
              <a:rPr lang="en-US" sz="4000" b="1" dirty="0">
                <a:solidFill>
                  <a:srgbClr val="000000"/>
                </a:solidFill>
                <a:latin typeface="Century Gothic" panose="020B0502020202020204" pitchFamily="34" charset="0"/>
                <a:cs typeface="WC ROUGHTRAD Bta"/>
              </a:rPr>
              <a:t>Anticipation Questions</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609598" y="2160591"/>
            <a:ext cx="8077201" cy="2960050"/>
          </a:xfrm>
        </p:spPr>
        <p:txBody>
          <a:bodyPr>
            <a:normAutofit/>
          </a:bodyPr>
          <a:lstStyle/>
          <a:p>
            <a:r>
              <a:rPr lang="en-US" sz="2400" b="1" dirty="0">
                <a:solidFill>
                  <a:schemeClr val="tx1">
                    <a:lumMod val="95000"/>
                    <a:lumOff val="5000"/>
                  </a:schemeClr>
                </a:solidFill>
                <a:latin typeface="Candara" panose="020E0502030303020204" pitchFamily="34" charset="0"/>
              </a:rPr>
              <a:t>What do you define to be mollusks and crustaceans?</a:t>
            </a:r>
          </a:p>
          <a:p>
            <a:endParaRPr lang="en-US" sz="1050" b="1" dirty="0">
              <a:solidFill>
                <a:schemeClr val="tx1">
                  <a:lumMod val="95000"/>
                  <a:lumOff val="5000"/>
                </a:schemeClr>
              </a:solidFill>
              <a:latin typeface="Candara" panose="020E0502030303020204" pitchFamily="34" charset="0"/>
            </a:endParaRPr>
          </a:p>
          <a:p>
            <a:r>
              <a:rPr lang="en-US" sz="2400" b="1" dirty="0">
                <a:solidFill>
                  <a:schemeClr val="tx1">
                    <a:lumMod val="95000"/>
                    <a:lumOff val="5000"/>
                  </a:schemeClr>
                </a:solidFill>
                <a:latin typeface="Candara" panose="020E0502030303020204" pitchFamily="34" charset="0"/>
              </a:rPr>
              <a:t>What kind of impacts do crustaceans and mollusks have on humans?</a:t>
            </a:r>
          </a:p>
          <a:p>
            <a:pPr lvl="1"/>
            <a:r>
              <a:rPr lang="en-US" sz="2200" b="1" dirty="0">
                <a:solidFill>
                  <a:schemeClr val="tx1">
                    <a:lumMod val="95000"/>
                    <a:lumOff val="5000"/>
                  </a:schemeClr>
                </a:solidFill>
                <a:latin typeface="Candara" panose="020E0502030303020204" pitchFamily="34" charset="0"/>
              </a:rPr>
              <a:t>Do you think their impacts are different or similar to other invasive species groups you have learned about?</a:t>
            </a:r>
          </a:p>
        </p:txBody>
      </p:sp>
      <p:pic>
        <p:nvPicPr>
          <p:cNvPr id="18" name="Picture 17">
            <a:extLst>
              <a:ext uri="{FF2B5EF4-FFF2-40B4-BE49-F238E27FC236}">
                <a16:creationId xmlns:a16="http://schemas.microsoft.com/office/drawing/2014/main" id="{432F43B6-EC7B-45D9-AA2B-7E5DC69D8B4B}"/>
              </a:ext>
            </a:extLst>
          </p:cNvPr>
          <p:cNvPicPr>
            <a:picLocks noChangeAspect="1"/>
          </p:cNvPicPr>
          <p:nvPr/>
        </p:nvPicPr>
        <p:blipFill rotWithShape="1">
          <a:blip r:embed="rId8"/>
          <a:srcRect l="4889" t="78762" r="7000" b="6499"/>
          <a:stretch/>
        </p:blipFill>
        <p:spPr>
          <a:xfrm>
            <a:off x="0" y="5938345"/>
            <a:ext cx="9144000" cy="909146"/>
          </a:xfrm>
          <a:prstGeom prst="rect">
            <a:avLst/>
          </a:prstGeom>
        </p:spPr>
      </p:pic>
    </p:spTree>
    <p:extLst>
      <p:ext uri="{BB962C8B-B14F-4D97-AF65-F5344CB8AC3E}">
        <p14:creationId xmlns:p14="http://schemas.microsoft.com/office/powerpoint/2010/main" val="1366376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8515684" cy="1155699"/>
          </a:xfrm>
          <a:prstGeom prst="rect">
            <a:avLst/>
          </a:prstGeom>
        </p:spPr>
      </p:pic>
      <p:pic>
        <p:nvPicPr>
          <p:cNvPr id="12" name="Picture 11" descr="logocro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9D27BAFD-787F-4D15-857F-D28DF628DE39}"/>
              </a:ext>
            </a:extLst>
          </p:cNvPr>
          <p:cNvPicPr>
            <a:picLocks noChangeAspect="1"/>
          </p:cNvPicPr>
          <p:nvPr/>
        </p:nvPicPr>
        <p:blipFill>
          <a:blip r:embed="rId5"/>
          <a:stretch>
            <a:fillRect/>
          </a:stretch>
        </p:blipFill>
        <p:spPr>
          <a:xfrm>
            <a:off x="3625701" y="1294649"/>
            <a:ext cx="4889983" cy="1365665"/>
          </a:xfrm>
          <a:prstGeom prst="rect">
            <a:avLst/>
          </a:prstGeom>
        </p:spPr>
      </p:pic>
      <p:pic>
        <p:nvPicPr>
          <p:cNvPr id="9" name="Picture 8">
            <a:extLst>
              <a:ext uri="{FF2B5EF4-FFF2-40B4-BE49-F238E27FC236}">
                <a16:creationId xmlns:a16="http://schemas.microsoft.com/office/drawing/2014/main" id="{6D462312-A7CB-42E9-967F-ECA92C8F69A3}"/>
              </a:ext>
            </a:extLst>
          </p:cNvPr>
          <p:cNvPicPr>
            <a:picLocks noChangeAspect="1"/>
          </p:cNvPicPr>
          <p:nvPr/>
        </p:nvPicPr>
        <p:blipFill rotWithShape="1">
          <a:blip r:embed="rId6"/>
          <a:srcRect l="4889" t="78762" r="7000" b="6499"/>
          <a:stretch/>
        </p:blipFill>
        <p:spPr>
          <a:xfrm>
            <a:off x="0" y="5938345"/>
            <a:ext cx="9144000" cy="909146"/>
          </a:xfrm>
          <a:prstGeom prst="rect">
            <a:avLst/>
          </a:prstGeom>
        </p:spPr>
      </p:pic>
      <p:pic>
        <p:nvPicPr>
          <p:cNvPr id="13" name="Picture 12" descr="Logo, company name&#10;&#10;Description automatically generated">
            <a:extLst>
              <a:ext uri="{FF2B5EF4-FFF2-40B4-BE49-F238E27FC236}">
                <a16:creationId xmlns:a16="http://schemas.microsoft.com/office/drawing/2014/main" id="{433D0906-E7F1-40A0-8FC2-BDBEBF708DBD}"/>
              </a:ext>
            </a:extLst>
          </p:cNvPr>
          <p:cNvPicPr>
            <a:picLocks noChangeAspect="1"/>
          </p:cNvPicPr>
          <p:nvPr/>
        </p:nvPicPr>
        <p:blipFill>
          <a:blip r:embed="rId7"/>
          <a:stretch>
            <a:fillRect/>
          </a:stretch>
        </p:blipFill>
        <p:spPr>
          <a:xfrm>
            <a:off x="4646427" y="3229167"/>
            <a:ext cx="3416799" cy="246656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856A0641-DF79-48CF-8FDA-68ACCA02F3D1}"/>
              </a:ext>
            </a:extLst>
          </p:cNvPr>
          <p:cNvPicPr>
            <a:picLocks noChangeAspect="1"/>
          </p:cNvPicPr>
          <p:nvPr/>
        </p:nvPicPr>
        <p:blipFill>
          <a:blip r:embed="rId8"/>
          <a:stretch>
            <a:fillRect/>
          </a:stretch>
        </p:blipFill>
        <p:spPr>
          <a:xfrm>
            <a:off x="351485" y="2726877"/>
            <a:ext cx="3931146" cy="1579309"/>
          </a:xfrm>
          <a:prstGeom prst="rect">
            <a:avLst/>
          </a:prstGeom>
        </p:spPr>
      </p:pic>
    </p:spTree>
    <p:extLst>
      <p:ext uri="{BB962C8B-B14F-4D97-AF65-F5344CB8AC3E}">
        <p14:creationId xmlns:p14="http://schemas.microsoft.com/office/powerpoint/2010/main" val="1587693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5" name="Picture 14" descr="logocr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6047287"/>
            <a:ext cx="9144000" cy="810714"/>
          </a:xfrm>
          <a:prstGeom prst="rect">
            <a:avLst/>
          </a:prstGeom>
          <a:ln w="38100" cmpd="sng">
            <a:noFill/>
          </a:ln>
        </p:spPr>
      </p:pic>
      <p:sp>
        <p:nvSpPr>
          <p:cNvPr id="2" name="Title 1"/>
          <p:cNvSpPr>
            <a:spLocks noGrp="1"/>
          </p:cNvSpPr>
          <p:nvPr>
            <p:ph type="title"/>
          </p:nvPr>
        </p:nvSpPr>
        <p:spPr>
          <a:xfrm>
            <a:off x="457200" y="534679"/>
            <a:ext cx="8229600" cy="882958"/>
          </a:xfrm>
        </p:spPr>
        <p:txBody>
          <a:bodyPr>
            <a:normAutofit/>
          </a:bodyPr>
          <a:lstStyle/>
          <a:p>
            <a:r>
              <a:rPr lang="en-US" sz="4000" b="1" dirty="0">
                <a:solidFill>
                  <a:srgbClr val="000000"/>
                </a:solidFill>
                <a:latin typeface="Century Gothic" panose="020B0502020202020204" pitchFamily="34" charset="0"/>
                <a:cs typeface="WC ROUGHTRAD Bta"/>
              </a:rPr>
              <a:t>What is the price?</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422563" y="2182289"/>
            <a:ext cx="8298874" cy="1597950"/>
          </a:xfrm>
        </p:spPr>
        <p:txBody>
          <a:bodyPr>
            <a:normAutofit/>
          </a:bodyPr>
          <a:lstStyle/>
          <a:p>
            <a:r>
              <a:rPr lang="en-US" sz="3200" b="1" dirty="0">
                <a:solidFill>
                  <a:schemeClr val="tx2">
                    <a:lumMod val="75000"/>
                  </a:schemeClr>
                </a:solidFill>
                <a:latin typeface="Candara" panose="020E0502030303020204" pitchFamily="34" charset="0"/>
              </a:rPr>
              <a:t>Boll Weevils have affected the US Cotton Industry since the 1890s, how much has it cost the US?</a:t>
            </a:r>
          </a:p>
        </p:txBody>
      </p:sp>
    </p:spTree>
    <p:extLst>
      <p:ext uri="{BB962C8B-B14F-4D97-AF65-F5344CB8AC3E}">
        <p14:creationId xmlns:p14="http://schemas.microsoft.com/office/powerpoint/2010/main" val="58153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534679"/>
            <a:ext cx="8229600" cy="882958"/>
          </a:xfrm>
        </p:spPr>
        <p:txBody>
          <a:bodyPr>
            <a:normAutofit/>
          </a:bodyPr>
          <a:lstStyle/>
          <a:p>
            <a:r>
              <a:rPr lang="en-US" sz="4000" b="1" dirty="0">
                <a:solidFill>
                  <a:srgbClr val="000000"/>
                </a:solidFill>
                <a:latin typeface="Century Gothic" panose="020B0502020202020204" pitchFamily="34" charset="0"/>
                <a:cs typeface="WC ROUGHTRAD Bta"/>
              </a:rPr>
              <a:t>What is the price?</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274318" y="1968783"/>
            <a:ext cx="8606446" cy="2705095"/>
          </a:xfrm>
        </p:spPr>
        <p:txBody>
          <a:bodyPr>
            <a:normAutofit/>
          </a:bodyPr>
          <a:lstStyle/>
          <a:p>
            <a:r>
              <a:rPr lang="en-US" sz="3200" b="1" dirty="0">
                <a:solidFill>
                  <a:schemeClr val="tx2">
                    <a:lumMod val="75000"/>
                  </a:schemeClr>
                </a:solidFill>
                <a:latin typeface="Candara" panose="020E0502030303020204" pitchFamily="34" charset="0"/>
              </a:rPr>
              <a:t>U.S waterways are affected by Invasive Aquatic Plants (Hydrilla and water hyacinth, etc.), how much does management cost annually?</a:t>
            </a:r>
          </a:p>
        </p:txBody>
      </p:sp>
      <p:pic>
        <p:nvPicPr>
          <p:cNvPr id="18" name="Picture 17">
            <a:extLst>
              <a:ext uri="{FF2B5EF4-FFF2-40B4-BE49-F238E27FC236}">
                <a16:creationId xmlns:a16="http://schemas.microsoft.com/office/drawing/2014/main" id="{CD9A2230-B04B-471C-A1A0-C7E81E634877}"/>
              </a:ext>
            </a:extLst>
          </p:cNvPr>
          <p:cNvPicPr>
            <a:picLocks noChangeAspect="1"/>
          </p:cNvPicPr>
          <p:nvPr/>
        </p:nvPicPr>
        <p:blipFill rotWithShape="1">
          <a:blip r:embed="rId8"/>
          <a:srcRect l="4889" t="78762" r="7000" b="6499"/>
          <a:stretch/>
        </p:blipFill>
        <p:spPr>
          <a:xfrm>
            <a:off x="0" y="5938345"/>
            <a:ext cx="9144000" cy="909146"/>
          </a:xfrm>
          <a:prstGeom prst="rect">
            <a:avLst/>
          </a:prstGeom>
        </p:spPr>
      </p:pic>
    </p:spTree>
    <p:extLst>
      <p:ext uri="{BB962C8B-B14F-4D97-AF65-F5344CB8AC3E}">
        <p14:creationId xmlns:p14="http://schemas.microsoft.com/office/powerpoint/2010/main" val="27082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534679"/>
            <a:ext cx="8229600" cy="882958"/>
          </a:xfrm>
        </p:spPr>
        <p:txBody>
          <a:bodyPr>
            <a:normAutofit/>
          </a:bodyPr>
          <a:lstStyle/>
          <a:p>
            <a:r>
              <a:rPr lang="en-US" sz="4000" b="1" dirty="0">
                <a:solidFill>
                  <a:srgbClr val="000000"/>
                </a:solidFill>
                <a:latin typeface="Century Gothic" panose="020B0502020202020204" pitchFamily="34" charset="0"/>
                <a:cs typeface="WC ROUGHTRAD Bta"/>
              </a:rPr>
              <a:t>What is the price?</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332510" y="2160591"/>
            <a:ext cx="8527010" cy="2086290"/>
          </a:xfrm>
        </p:spPr>
        <p:txBody>
          <a:bodyPr>
            <a:normAutofit/>
          </a:bodyPr>
          <a:lstStyle/>
          <a:p>
            <a:r>
              <a:rPr lang="en-US" sz="3200" b="1" dirty="0">
                <a:solidFill>
                  <a:schemeClr val="tx2">
                    <a:lumMod val="75000"/>
                  </a:schemeClr>
                </a:solidFill>
                <a:latin typeface="Candara" panose="020E0502030303020204" pitchFamily="34" charset="0"/>
              </a:rPr>
              <a:t>U.S Agriculture has lost how much to Invasive Plants since 1900?</a:t>
            </a:r>
          </a:p>
        </p:txBody>
      </p:sp>
      <p:pic>
        <p:nvPicPr>
          <p:cNvPr id="18" name="Picture 17">
            <a:extLst>
              <a:ext uri="{FF2B5EF4-FFF2-40B4-BE49-F238E27FC236}">
                <a16:creationId xmlns:a16="http://schemas.microsoft.com/office/drawing/2014/main" id="{B49F97C1-45D9-4A11-A959-C8073E233206}"/>
              </a:ext>
            </a:extLst>
          </p:cNvPr>
          <p:cNvPicPr>
            <a:picLocks noChangeAspect="1"/>
          </p:cNvPicPr>
          <p:nvPr/>
        </p:nvPicPr>
        <p:blipFill rotWithShape="1">
          <a:blip r:embed="rId8"/>
          <a:srcRect l="4889" t="78762" r="7000" b="6499"/>
          <a:stretch/>
        </p:blipFill>
        <p:spPr>
          <a:xfrm>
            <a:off x="0" y="5938345"/>
            <a:ext cx="9144000" cy="909146"/>
          </a:xfrm>
          <a:prstGeom prst="rect">
            <a:avLst/>
          </a:prstGeom>
        </p:spPr>
      </p:pic>
    </p:spTree>
    <p:extLst>
      <p:ext uri="{BB962C8B-B14F-4D97-AF65-F5344CB8AC3E}">
        <p14:creationId xmlns:p14="http://schemas.microsoft.com/office/powerpoint/2010/main" val="2091245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163" y="694658"/>
            <a:ext cx="4403836" cy="756162"/>
          </a:xfrm>
          <a:prstGeom prst="roundRect">
            <a:avLst/>
          </a:prstGeom>
          <a:solidFill>
            <a:srgbClr val="EEECE1"/>
          </a:solidFill>
          <a:ln>
            <a:solidFill>
              <a:schemeClr val="tx2">
                <a:lumMod val="75000"/>
              </a:schemeClr>
            </a:solidFill>
          </a:ln>
        </p:spPr>
        <p:txBody>
          <a:bodyPr>
            <a:normAutofit/>
          </a:bodyPr>
          <a:lstStyle/>
          <a:p>
            <a:r>
              <a:rPr lang="en-US" b="1" dirty="0">
                <a:solidFill>
                  <a:schemeClr val="tx2">
                    <a:lumMod val="75000"/>
                  </a:schemeClr>
                </a:solidFill>
                <a:latin typeface="Century Gothic" panose="020B0502020202020204" pitchFamily="34" charset="0"/>
                <a:cs typeface="WC ROUGHTRAD Bta"/>
              </a:rPr>
              <a:t>Engage Research</a:t>
            </a:r>
            <a:endParaRPr lang="en-US" sz="2800" b="1" dirty="0">
              <a:solidFill>
                <a:schemeClr val="tx2">
                  <a:lumMod val="75000"/>
                </a:schemeClr>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68164" y="1907661"/>
            <a:ext cx="8188961" cy="1119301"/>
          </a:xfrm>
        </p:spPr>
        <p:txBody>
          <a:bodyPr>
            <a:normAutofit/>
          </a:bodyPr>
          <a:lstStyle/>
          <a:p>
            <a:r>
              <a:rPr lang="en-US" sz="3200" b="1" dirty="0">
                <a:solidFill>
                  <a:schemeClr val="tx2">
                    <a:lumMod val="75000"/>
                  </a:schemeClr>
                </a:solidFill>
                <a:latin typeface="Candara" panose="020E0502030303020204" pitchFamily="34" charset="0"/>
              </a:rPr>
              <a:t>What types of invasive Mollusks &amp; Crustaceans could hurt us, and how?</a:t>
            </a:r>
          </a:p>
        </p:txBody>
      </p:sp>
      <p:pic>
        <p:nvPicPr>
          <p:cNvPr id="1030" name="Picture 6" descr="See the source image">
            <a:extLst>
              <a:ext uri="{FF2B5EF4-FFF2-40B4-BE49-F238E27FC236}">
                <a16:creationId xmlns:a16="http://schemas.microsoft.com/office/drawing/2014/main" id="{E0221FB4-D936-45D2-8942-C12DCCEFC3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1" y="3560003"/>
            <a:ext cx="8105775" cy="300037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69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2151734"/>
            <a:ext cx="9144000" cy="4680865"/>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2133602" y="328197"/>
            <a:ext cx="3765155" cy="1092610"/>
          </a:xfrm>
        </p:spPr>
        <p:txBody>
          <a:bodyPr>
            <a:normAutofit/>
          </a:bodyPr>
          <a:lstStyle/>
          <a:p>
            <a:r>
              <a:rPr lang="en-US" sz="3000" b="1" dirty="0">
                <a:solidFill>
                  <a:srgbClr val="800000"/>
                </a:solidFill>
                <a:latin typeface="Century Gothic" panose="020B0502020202020204" pitchFamily="34" charset="0"/>
                <a:cs typeface="WC ROUGHTRAD Bta"/>
              </a:rPr>
              <a:t>PPA Priority Mollusks </a:t>
            </a:r>
          </a:p>
        </p:txBody>
      </p:sp>
      <p:sp>
        <p:nvSpPr>
          <p:cNvPr id="3" name="Content Placeholder 2"/>
          <p:cNvSpPr>
            <a:spLocks noGrp="1"/>
          </p:cNvSpPr>
          <p:nvPr>
            <p:ph idx="1"/>
          </p:nvPr>
        </p:nvSpPr>
        <p:spPr>
          <a:xfrm>
            <a:off x="189304" y="2368800"/>
            <a:ext cx="6221770" cy="3345063"/>
          </a:xfrm>
        </p:spPr>
        <p:txBody>
          <a:bodyPr>
            <a:normAutofit/>
          </a:bodyPr>
          <a:lstStyle/>
          <a:p>
            <a:pPr>
              <a:lnSpc>
                <a:spcPct val="120000"/>
              </a:lnSpc>
              <a:spcBef>
                <a:spcPts val="600"/>
              </a:spcBef>
            </a:pPr>
            <a:r>
              <a:rPr lang="en-US" sz="3000" b="1" dirty="0">
                <a:solidFill>
                  <a:schemeClr val="accent5">
                    <a:lumMod val="50000"/>
                  </a:schemeClr>
                </a:solidFill>
                <a:latin typeface="Candara" panose="020E0502030303020204" pitchFamily="34" charset="0"/>
                <a:cs typeface="Candara"/>
              </a:rPr>
              <a:t>Giant East African Snail </a:t>
            </a:r>
            <a:r>
              <a:rPr lang="en-US" sz="2000" b="1" i="1" dirty="0">
                <a:solidFill>
                  <a:schemeClr val="tx1">
                    <a:lumMod val="95000"/>
                    <a:lumOff val="5000"/>
                  </a:schemeClr>
                </a:solidFill>
                <a:latin typeface="Candara" panose="020E0502030303020204" pitchFamily="34" charset="0"/>
                <a:cs typeface="Candara"/>
              </a:rPr>
              <a:t>Achatina </a:t>
            </a:r>
            <a:r>
              <a:rPr lang="en-US" sz="2000" b="1" i="1" dirty="0" err="1">
                <a:solidFill>
                  <a:schemeClr val="tx1">
                    <a:lumMod val="95000"/>
                    <a:lumOff val="5000"/>
                  </a:schemeClr>
                </a:solidFill>
                <a:latin typeface="Candara" panose="020E0502030303020204" pitchFamily="34" charset="0"/>
                <a:cs typeface="Candara"/>
              </a:rPr>
              <a:t>fulica</a:t>
            </a:r>
            <a:endParaRPr lang="en-US" sz="2200" b="1" i="1" dirty="0">
              <a:solidFill>
                <a:schemeClr val="tx1">
                  <a:lumMod val="95000"/>
                  <a:lumOff val="5000"/>
                </a:schemeClr>
              </a:solidFill>
              <a:latin typeface="Candara" panose="020E0502030303020204" pitchFamily="34" charset="0"/>
              <a:cs typeface="Candara"/>
            </a:endParaRPr>
          </a:p>
          <a:p>
            <a:pPr>
              <a:lnSpc>
                <a:spcPct val="120000"/>
              </a:lnSpc>
              <a:spcBef>
                <a:spcPts val="600"/>
              </a:spcBef>
            </a:pPr>
            <a:r>
              <a:rPr lang="en-US" sz="3000" b="1" i="1" dirty="0" err="1">
                <a:solidFill>
                  <a:schemeClr val="accent5">
                    <a:lumMod val="50000"/>
                  </a:schemeClr>
                </a:solidFill>
                <a:latin typeface="Candara" panose="020E0502030303020204" pitchFamily="34" charset="0"/>
                <a:cs typeface="Candara"/>
              </a:rPr>
              <a:t>Laevicaulis</a:t>
            </a:r>
            <a:r>
              <a:rPr lang="en-US" sz="3000" b="1" dirty="0">
                <a:solidFill>
                  <a:schemeClr val="accent5">
                    <a:lumMod val="50000"/>
                  </a:schemeClr>
                </a:solidFill>
                <a:latin typeface="Candara" panose="020E0502030303020204" pitchFamily="34" charset="0"/>
                <a:cs typeface="Candara"/>
              </a:rPr>
              <a:t> spp. slugs</a:t>
            </a:r>
          </a:p>
          <a:p>
            <a:pPr>
              <a:lnSpc>
                <a:spcPct val="120000"/>
              </a:lnSpc>
              <a:spcBef>
                <a:spcPts val="600"/>
              </a:spcBef>
            </a:pPr>
            <a:r>
              <a:rPr lang="en-US" sz="3000" b="1" dirty="0">
                <a:solidFill>
                  <a:schemeClr val="accent5">
                    <a:lumMod val="50000"/>
                  </a:schemeClr>
                </a:solidFill>
                <a:latin typeface="Candara" panose="020E0502030303020204" pitchFamily="34" charset="0"/>
                <a:cs typeface="Candara"/>
              </a:rPr>
              <a:t>Chinese Land Slug </a:t>
            </a:r>
            <a:r>
              <a:rPr lang="en-US" sz="2000" b="1" i="1" dirty="0" err="1">
                <a:solidFill>
                  <a:schemeClr val="tx1">
                    <a:lumMod val="95000"/>
                    <a:lumOff val="5000"/>
                  </a:schemeClr>
                </a:solidFill>
                <a:latin typeface="Candara" panose="020E0502030303020204" pitchFamily="34" charset="0"/>
              </a:rPr>
              <a:t>Meghimatium</a:t>
            </a:r>
            <a:r>
              <a:rPr lang="en-US" sz="2000" b="1" i="1" dirty="0">
                <a:solidFill>
                  <a:schemeClr val="tx1">
                    <a:lumMod val="95000"/>
                    <a:lumOff val="5000"/>
                  </a:schemeClr>
                </a:solidFill>
                <a:latin typeface="Candara" panose="020E0502030303020204" pitchFamily="34" charset="0"/>
              </a:rPr>
              <a:t> </a:t>
            </a:r>
            <a:r>
              <a:rPr lang="en-US" sz="2000" b="1" i="1" dirty="0" err="1">
                <a:solidFill>
                  <a:schemeClr val="tx1">
                    <a:lumMod val="95000"/>
                    <a:lumOff val="5000"/>
                  </a:schemeClr>
                </a:solidFill>
                <a:latin typeface="Candara" panose="020E0502030303020204" pitchFamily="34" charset="0"/>
              </a:rPr>
              <a:t>pictum</a:t>
            </a:r>
            <a:endParaRPr lang="en-US" sz="2200" b="1" i="1" dirty="0">
              <a:solidFill>
                <a:schemeClr val="tx1">
                  <a:lumMod val="95000"/>
                  <a:lumOff val="5000"/>
                </a:schemeClr>
              </a:solidFill>
              <a:latin typeface="Candara" panose="020E0502030303020204" pitchFamily="34" charset="0"/>
              <a:cs typeface="Candara"/>
            </a:endParaRPr>
          </a:p>
          <a:p>
            <a:pPr>
              <a:lnSpc>
                <a:spcPct val="120000"/>
              </a:lnSpc>
              <a:spcBef>
                <a:spcPts val="600"/>
              </a:spcBef>
            </a:pPr>
            <a:r>
              <a:rPr lang="en-US" sz="3000" b="1" dirty="0">
                <a:solidFill>
                  <a:schemeClr val="accent5">
                    <a:lumMod val="50000"/>
                  </a:schemeClr>
                </a:solidFill>
                <a:latin typeface="Candara" panose="020E0502030303020204" pitchFamily="34" charset="0"/>
                <a:cs typeface="Candara"/>
              </a:rPr>
              <a:t>Leatherleaf Slugs </a:t>
            </a:r>
            <a:r>
              <a:rPr lang="en-US" sz="2000" b="1" i="1" dirty="0">
                <a:solidFill>
                  <a:schemeClr val="tx1">
                    <a:lumMod val="95000"/>
                    <a:lumOff val="5000"/>
                  </a:schemeClr>
                </a:solidFill>
                <a:latin typeface="Candara" panose="020E0502030303020204" pitchFamily="34" charset="0"/>
                <a:cs typeface="Candara"/>
              </a:rPr>
              <a:t>Belocaulus </a:t>
            </a:r>
            <a:r>
              <a:rPr lang="en-US" sz="2000" b="1" dirty="0">
                <a:solidFill>
                  <a:schemeClr val="tx1">
                    <a:lumMod val="95000"/>
                    <a:lumOff val="5000"/>
                  </a:schemeClr>
                </a:solidFill>
                <a:latin typeface="Candara" panose="020E0502030303020204" pitchFamily="34" charset="0"/>
                <a:cs typeface="Candara"/>
              </a:rPr>
              <a:t>spp.</a:t>
            </a:r>
          </a:p>
          <a:p>
            <a:pPr>
              <a:lnSpc>
                <a:spcPct val="120000"/>
              </a:lnSpc>
              <a:spcBef>
                <a:spcPts val="600"/>
              </a:spcBef>
            </a:pPr>
            <a:r>
              <a:rPr lang="en-US" sz="3000" b="1" i="1" dirty="0">
                <a:solidFill>
                  <a:schemeClr val="accent5">
                    <a:lumMod val="50000"/>
                  </a:schemeClr>
                </a:solidFill>
                <a:latin typeface="Candara" panose="020E0502030303020204" pitchFamily="34" charset="0"/>
                <a:cs typeface="Candara"/>
              </a:rPr>
              <a:t>Sarasinula </a:t>
            </a:r>
            <a:r>
              <a:rPr lang="en-US" sz="3000" b="1" dirty="0">
                <a:solidFill>
                  <a:schemeClr val="accent5">
                    <a:lumMod val="50000"/>
                  </a:schemeClr>
                </a:solidFill>
                <a:latin typeface="Candara" panose="020E0502030303020204" pitchFamily="34" charset="0"/>
                <a:cs typeface="Candara"/>
              </a:rPr>
              <a:t>spp. slugs</a:t>
            </a:r>
          </a:p>
        </p:txBody>
      </p:sp>
      <p:pic>
        <p:nvPicPr>
          <p:cNvPr id="10" name="Picture 9" descr="Logo, company name&#10;&#10;Description automatically generated">
            <a:extLst>
              <a:ext uri="{FF2B5EF4-FFF2-40B4-BE49-F238E27FC236}">
                <a16:creationId xmlns:a16="http://schemas.microsoft.com/office/drawing/2014/main" id="{EE395A04-189D-430E-8BAA-2937FF774EA1}"/>
              </a:ext>
            </a:extLst>
          </p:cNvPr>
          <p:cNvPicPr>
            <a:picLocks noChangeAspect="1"/>
          </p:cNvPicPr>
          <p:nvPr/>
        </p:nvPicPr>
        <p:blipFill>
          <a:blip r:embed="rId6"/>
          <a:stretch>
            <a:fillRect/>
          </a:stretch>
        </p:blipFill>
        <p:spPr>
          <a:xfrm>
            <a:off x="1" y="71712"/>
            <a:ext cx="2057400" cy="1485224"/>
          </a:xfrm>
          <a:prstGeom prst="rect">
            <a:avLst/>
          </a:prstGeom>
        </p:spPr>
      </p:pic>
      <p:pic>
        <p:nvPicPr>
          <p:cNvPr id="5" name="Picture 4" descr="Giant African Snail&#10;Photo: Roberta Zimmerman, USDA APHIS, Bugwood.org &#10;">
            <a:extLst>
              <a:ext uri="{FF2B5EF4-FFF2-40B4-BE49-F238E27FC236}">
                <a16:creationId xmlns:a16="http://schemas.microsoft.com/office/drawing/2014/main" id="{89A53FED-60C8-4107-9554-934158CC495E}"/>
              </a:ext>
            </a:extLst>
          </p:cNvPr>
          <p:cNvPicPr>
            <a:picLocks noChangeAspect="1"/>
          </p:cNvPicPr>
          <p:nvPr/>
        </p:nvPicPr>
        <p:blipFill rotWithShape="1">
          <a:blip r:embed="rId7"/>
          <a:srcRect l="3593" t="10549" r="1580" b="1627"/>
          <a:stretch/>
        </p:blipFill>
        <p:spPr>
          <a:xfrm>
            <a:off x="4624883" y="426858"/>
            <a:ext cx="2688633" cy="1867541"/>
          </a:xfrm>
          <a:prstGeom prst="rect">
            <a:avLst/>
          </a:prstGeom>
          <a:ln>
            <a:solidFill>
              <a:schemeClr val="tx2">
                <a:lumMod val="50000"/>
              </a:schemeClr>
            </a:solidFill>
          </a:ln>
        </p:spPr>
      </p:pic>
      <p:pic>
        <p:nvPicPr>
          <p:cNvPr id="7" name="Picture 6" descr="Sarasinula spp.: http://download.ceris.purdue.edu/file/2558&#10;">
            <a:extLst>
              <a:ext uri="{FF2B5EF4-FFF2-40B4-BE49-F238E27FC236}">
                <a16:creationId xmlns:a16="http://schemas.microsoft.com/office/drawing/2014/main" id="{5CEFEBC9-0DB7-4ED0-9F1F-801F76E8CDC3}"/>
              </a:ext>
            </a:extLst>
          </p:cNvPr>
          <p:cNvPicPr>
            <a:picLocks noChangeAspect="1"/>
          </p:cNvPicPr>
          <p:nvPr/>
        </p:nvPicPr>
        <p:blipFill rotWithShape="1">
          <a:blip r:embed="rId8"/>
          <a:srcRect l="3452" t="15829" b="5573"/>
          <a:stretch/>
        </p:blipFill>
        <p:spPr>
          <a:xfrm>
            <a:off x="6211963" y="5676900"/>
            <a:ext cx="2922579" cy="1130240"/>
          </a:xfrm>
          <a:prstGeom prst="rect">
            <a:avLst/>
          </a:prstGeom>
          <a:ln>
            <a:solidFill>
              <a:schemeClr val="tx2">
                <a:lumMod val="50000"/>
              </a:schemeClr>
            </a:solidFill>
          </a:ln>
        </p:spPr>
      </p:pic>
      <p:pic>
        <p:nvPicPr>
          <p:cNvPr id="9" name="Picture 8" descr="Laevicaulis spp.&#10;Photo: Len Worthington, Wikimedia Commons&#10;">
            <a:extLst>
              <a:ext uri="{FF2B5EF4-FFF2-40B4-BE49-F238E27FC236}">
                <a16:creationId xmlns:a16="http://schemas.microsoft.com/office/drawing/2014/main" id="{411F94CD-35CD-4446-93D1-AFE0CBCBCA09}"/>
              </a:ext>
            </a:extLst>
          </p:cNvPr>
          <p:cNvPicPr>
            <a:picLocks noChangeAspect="1"/>
          </p:cNvPicPr>
          <p:nvPr/>
        </p:nvPicPr>
        <p:blipFill rotWithShape="1">
          <a:blip r:embed="rId9"/>
          <a:srcRect l="20000" t="9743" r="9375"/>
          <a:stretch/>
        </p:blipFill>
        <p:spPr>
          <a:xfrm>
            <a:off x="7402417" y="233310"/>
            <a:ext cx="1710349" cy="2240432"/>
          </a:xfrm>
          <a:prstGeom prst="rect">
            <a:avLst/>
          </a:prstGeom>
          <a:ln>
            <a:solidFill>
              <a:schemeClr val="tx2">
                <a:lumMod val="50000"/>
              </a:schemeClr>
            </a:solidFill>
          </a:ln>
        </p:spPr>
      </p:pic>
      <p:pic>
        <p:nvPicPr>
          <p:cNvPr id="12" name="Picture 11" descr="Chinese Slug&#10;Photo: Paulo Lenhard, Project AM&#10;">
            <a:extLst>
              <a:ext uri="{FF2B5EF4-FFF2-40B4-BE49-F238E27FC236}">
                <a16:creationId xmlns:a16="http://schemas.microsoft.com/office/drawing/2014/main" id="{A0EF9568-E885-4077-BED3-7F86CC8F42D5}"/>
              </a:ext>
            </a:extLst>
          </p:cNvPr>
          <p:cNvPicPr>
            <a:picLocks noChangeAspect="1"/>
          </p:cNvPicPr>
          <p:nvPr/>
        </p:nvPicPr>
        <p:blipFill>
          <a:blip r:embed="rId10"/>
          <a:stretch>
            <a:fillRect/>
          </a:stretch>
        </p:blipFill>
        <p:spPr>
          <a:xfrm>
            <a:off x="6211963" y="2547597"/>
            <a:ext cx="2932037" cy="1113515"/>
          </a:xfrm>
          <a:prstGeom prst="rect">
            <a:avLst/>
          </a:prstGeom>
          <a:ln>
            <a:solidFill>
              <a:schemeClr val="tx2">
                <a:lumMod val="50000"/>
              </a:schemeClr>
            </a:solidFill>
          </a:ln>
        </p:spPr>
      </p:pic>
      <p:pic>
        <p:nvPicPr>
          <p:cNvPr id="14" name="Picture 13" descr="Black Velvet Leatherleaf slug&#10;Photo: Dr. Matt McClure, TISI Expert&#10;y generated">
            <a:extLst>
              <a:ext uri="{FF2B5EF4-FFF2-40B4-BE49-F238E27FC236}">
                <a16:creationId xmlns:a16="http://schemas.microsoft.com/office/drawing/2014/main" id="{64AE00B4-8E70-42ED-8E79-71619DF92E96}"/>
              </a:ext>
            </a:extLst>
          </p:cNvPr>
          <p:cNvPicPr>
            <a:picLocks noChangeAspect="1"/>
          </p:cNvPicPr>
          <p:nvPr/>
        </p:nvPicPr>
        <p:blipFill rotWithShape="1">
          <a:blip r:embed="rId11"/>
          <a:srcRect l="13473" t="22440" r="22222" b="15626"/>
          <a:stretch/>
        </p:blipFill>
        <p:spPr>
          <a:xfrm>
            <a:off x="6295421" y="3763560"/>
            <a:ext cx="2818377" cy="1809640"/>
          </a:xfrm>
          <a:prstGeom prst="rect">
            <a:avLst/>
          </a:prstGeom>
          <a:ln>
            <a:solidFill>
              <a:schemeClr val="tx2">
                <a:lumMod val="50000"/>
              </a:schemeClr>
            </a:solidFill>
          </a:ln>
        </p:spPr>
      </p:pic>
    </p:spTree>
    <p:extLst>
      <p:ext uri="{BB962C8B-B14F-4D97-AF65-F5344CB8AC3E}">
        <p14:creationId xmlns:p14="http://schemas.microsoft.com/office/powerpoint/2010/main" val="31561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0080" y="727739"/>
            <a:ext cx="4403836" cy="679962"/>
          </a:xfrm>
          <a:prstGeom prst="roundRect">
            <a:avLst/>
          </a:prstGeom>
          <a:solidFill>
            <a:srgbClr val="EEECE1"/>
          </a:solidFill>
          <a:ln>
            <a:solidFill>
              <a:schemeClr val="tx2">
                <a:lumMod val="75000"/>
              </a:schemeClr>
            </a:solidFill>
          </a:ln>
        </p:spPr>
        <p:txBody>
          <a:bodyPr>
            <a:normAutofit fontScale="90000"/>
          </a:bodyPr>
          <a:lstStyle/>
          <a:p>
            <a:r>
              <a:rPr lang="en-US" b="1" dirty="0">
                <a:solidFill>
                  <a:schemeClr val="accent5">
                    <a:lumMod val="50000"/>
                  </a:schemeClr>
                </a:solidFill>
                <a:latin typeface="Century Gothic" panose="020B0502020202020204" pitchFamily="34" charset="0"/>
                <a:cs typeface="WC ROUGHTRAD Bta"/>
              </a:rPr>
              <a:t>Parasitic Nematodes</a:t>
            </a:r>
            <a:endParaRPr lang="en-US" sz="2800" b="1" dirty="0">
              <a:solidFill>
                <a:schemeClr val="accent5">
                  <a:lumMod val="50000"/>
                </a:schemeClr>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318170" y="1858987"/>
            <a:ext cx="8507655" cy="2971598"/>
          </a:xfrm>
          <a:prstGeom prst="roundRect">
            <a:avLst/>
          </a:prstGeom>
          <a:solidFill>
            <a:srgbClr val="EEECE1"/>
          </a:solidFill>
          <a:ln>
            <a:solidFill>
              <a:schemeClr val="tx2">
                <a:lumMod val="75000"/>
              </a:schemeClr>
            </a:solidFill>
          </a:ln>
        </p:spPr>
        <p:txBody>
          <a:bodyPr>
            <a:normAutofit/>
          </a:bodyPr>
          <a:lstStyle/>
          <a:p>
            <a:pPr marL="0" indent="0">
              <a:spcBef>
                <a:spcPts val="0"/>
              </a:spcBef>
              <a:buNone/>
            </a:pPr>
            <a:r>
              <a:rPr lang="en-US" sz="2400" b="1" dirty="0">
                <a:solidFill>
                  <a:schemeClr val="tx1">
                    <a:lumMod val="95000"/>
                    <a:lumOff val="5000"/>
                  </a:schemeClr>
                </a:solidFill>
                <a:latin typeface="Candara" panose="020E0502030303020204" pitchFamily="34" charset="0"/>
              </a:rPr>
              <a:t>RECALL: </a:t>
            </a:r>
            <a:r>
              <a:rPr lang="en-US" sz="2400" b="1" dirty="0">
                <a:solidFill>
                  <a:schemeClr val="tx2">
                    <a:lumMod val="75000"/>
                  </a:schemeClr>
                </a:solidFill>
                <a:latin typeface="Candara" panose="020E0502030303020204" pitchFamily="34" charset="0"/>
              </a:rPr>
              <a:t>The lesson on Soil Nematodes introduced </a:t>
            </a:r>
            <a:r>
              <a:rPr lang="en-US" sz="2400" b="1" u="sng" dirty="0">
                <a:solidFill>
                  <a:schemeClr val="tx2">
                    <a:lumMod val="75000"/>
                  </a:schemeClr>
                </a:solidFill>
                <a:latin typeface="Candara" panose="020E0502030303020204" pitchFamily="34" charset="0"/>
              </a:rPr>
              <a:t>parasitic nematodes. </a:t>
            </a:r>
          </a:p>
          <a:p>
            <a:pPr>
              <a:spcBef>
                <a:spcPts val="0"/>
              </a:spcBef>
            </a:pPr>
            <a:r>
              <a:rPr lang="en-US" sz="22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There are also Nematodes live inside invasive Slugs and Snails.</a:t>
            </a:r>
          </a:p>
          <a:p>
            <a:pPr lvl="1">
              <a:spcBef>
                <a:spcPts val="0"/>
              </a:spcBef>
            </a:pPr>
            <a:r>
              <a:rPr lang="en-US" sz="2000" b="1" dirty="0">
                <a:solidFill>
                  <a:schemeClr val="tx2">
                    <a:lumMod val="75000"/>
                  </a:schemeClr>
                </a:solidFill>
                <a:latin typeface="Candara" panose="020E0502030303020204" pitchFamily="34" charset="0"/>
              </a:rPr>
              <a:t>If infected with nematodes, they really do become </a:t>
            </a:r>
            <a:r>
              <a:rPr lang="en-US" sz="2000" b="1" dirty="0">
                <a:solidFill>
                  <a:schemeClr val="tx2">
                    <a:lumMod val="75000"/>
                  </a:schemeClr>
                </a:solidFill>
                <a:effectLst>
                  <a:outerShdw blurRad="38100" dist="38100" dir="2700000" algn="tl">
                    <a:srgbClr val="000000">
                      <a:alpha val="43137"/>
                    </a:srgbClr>
                  </a:outerShdw>
                </a:effectLst>
                <a:latin typeface="Candara" panose="020E0502030303020204" pitchFamily="34" charset="0"/>
              </a:rPr>
              <a:t>“Killer Slugs” </a:t>
            </a:r>
            <a:r>
              <a:rPr lang="en-US" sz="2000" b="1" dirty="0">
                <a:solidFill>
                  <a:schemeClr val="tx2">
                    <a:lumMod val="75000"/>
                  </a:schemeClr>
                </a:solidFill>
                <a:latin typeface="Candara" panose="020E0502030303020204" pitchFamily="34" charset="0"/>
              </a:rPr>
              <a:t>to all kinds of mammals </a:t>
            </a:r>
            <a:r>
              <a:rPr lang="en-US" sz="1800" b="1" dirty="0">
                <a:solidFill>
                  <a:schemeClr val="tx2">
                    <a:lumMod val="75000"/>
                  </a:schemeClr>
                </a:solidFill>
                <a:latin typeface="Candara" panose="020E0502030303020204" pitchFamily="34" charset="0"/>
              </a:rPr>
              <a:t>(Rats, Cats, Dogs, Horses, Monkeys, etc.).</a:t>
            </a:r>
          </a:p>
          <a:p>
            <a:pPr lvl="1">
              <a:spcBef>
                <a:spcPts val="0"/>
              </a:spcBef>
            </a:pPr>
            <a:r>
              <a:rPr lang="en-US" sz="1900" b="1" dirty="0">
                <a:solidFill>
                  <a:schemeClr val="tx1">
                    <a:lumMod val="95000"/>
                    <a:lumOff val="5000"/>
                  </a:schemeClr>
                </a:solidFill>
                <a:effectLst>
                  <a:outerShdw blurRad="38100" dist="38100" dir="2700000" algn="tl">
                    <a:srgbClr val="000000">
                      <a:alpha val="43137"/>
                    </a:srgbClr>
                  </a:outerShdw>
                </a:effectLst>
                <a:latin typeface="Candara" panose="020E0502030303020204" pitchFamily="34" charset="0"/>
              </a:rPr>
              <a:t>The nematodes we need to be concerned about are </a:t>
            </a:r>
            <a:r>
              <a:rPr lang="en-US" sz="19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Angiostrongylus cantonensis </a:t>
            </a:r>
            <a:r>
              <a:rPr lang="en-US" sz="1900"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and </a:t>
            </a:r>
            <a:r>
              <a:rPr lang="en-US" sz="1900" b="1" i="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A. costaricensis.</a:t>
            </a:r>
          </a:p>
          <a:p>
            <a:pPr lvl="2">
              <a:spcBef>
                <a:spcPts val="0"/>
              </a:spcBef>
            </a:pPr>
            <a:r>
              <a:rPr lang="en-US" sz="1700" b="1" i="1" dirty="0">
                <a:solidFill>
                  <a:schemeClr val="accent5">
                    <a:lumMod val="50000"/>
                  </a:schemeClr>
                </a:solidFill>
                <a:effectLst>
                  <a:glow rad="228600">
                    <a:schemeClr val="accent3">
                      <a:satMod val="175000"/>
                      <a:alpha val="40000"/>
                    </a:schemeClr>
                  </a:glow>
                  <a:outerShdw blurRad="38100" dist="38100" dir="2700000" algn="tl">
                    <a:srgbClr val="000000">
                      <a:alpha val="43137"/>
                    </a:srgbClr>
                  </a:outerShdw>
                </a:effectLst>
                <a:latin typeface="Candara" panose="020E0502030303020204" pitchFamily="34" charset="0"/>
              </a:rPr>
              <a:t>THESE SPECIES CAN INFECT HUMANS… </a:t>
            </a:r>
            <a:r>
              <a:rPr lang="en-US" sz="1700" b="1" i="1" u="sng" dirty="0">
                <a:solidFill>
                  <a:schemeClr val="accent5">
                    <a:lumMod val="50000"/>
                  </a:schemeClr>
                </a:solidFill>
                <a:effectLst>
                  <a:glow rad="228600">
                    <a:schemeClr val="accent3">
                      <a:satMod val="175000"/>
                      <a:alpha val="40000"/>
                    </a:schemeClr>
                  </a:glow>
                  <a:outerShdw blurRad="38100" dist="38100" dir="2700000" algn="tl">
                    <a:srgbClr val="000000">
                      <a:alpha val="43137"/>
                    </a:srgbClr>
                  </a:outerShdw>
                </a:effectLst>
                <a:latin typeface="Candara" panose="020E0502030303020204" pitchFamily="34" charset="0"/>
              </a:rPr>
              <a:t>NOT FATAL TO US</a:t>
            </a:r>
            <a:r>
              <a:rPr lang="en-US" sz="1700" b="1" i="1" dirty="0">
                <a:solidFill>
                  <a:schemeClr val="accent5">
                    <a:lumMod val="50000"/>
                  </a:schemeClr>
                </a:solidFill>
                <a:effectLst>
                  <a:glow rad="228600">
                    <a:schemeClr val="accent3">
                      <a:satMod val="175000"/>
                      <a:alpha val="40000"/>
                    </a:schemeClr>
                  </a:glow>
                  <a:outerShdw blurRad="38100" dist="38100" dir="2700000" algn="tl">
                    <a:srgbClr val="000000">
                      <a:alpha val="43137"/>
                    </a:srgbClr>
                  </a:outerShdw>
                </a:effectLst>
                <a:latin typeface="Candara" panose="020E0502030303020204" pitchFamily="34" charset="0"/>
              </a:rPr>
              <a:t>, BUT NOT GOOD!! </a:t>
            </a:r>
            <a:endParaRPr lang="en-US" sz="2000" b="1" dirty="0">
              <a:solidFill>
                <a:schemeClr val="accent5">
                  <a:lumMod val="50000"/>
                </a:schemeClr>
              </a:solidFill>
              <a:effectLst>
                <a:glow rad="228600">
                  <a:schemeClr val="accent3">
                    <a:satMod val="175000"/>
                    <a:alpha val="40000"/>
                  </a:schemeClr>
                </a:glow>
                <a:outerShdw blurRad="38100" dist="38100" dir="2700000" algn="tl">
                  <a:srgbClr val="000000">
                    <a:alpha val="43137"/>
                  </a:srgbClr>
                </a:outerShdw>
              </a:effectLst>
              <a:latin typeface="Candara" panose="020E0502030303020204" pitchFamily="34" charset="0"/>
            </a:endParaRPr>
          </a:p>
        </p:txBody>
      </p:sp>
      <p:pic>
        <p:nvPicPr>
          <p:cNvPr id="1030" name="Picture 6" descr="See the source image">
            <a:extLst>
              <a:ext uri="{FF2B5EF4-FFF2-40B4-BE49-F238E27FC236}">
                <a16:creationId xmlns:a16="http://schemas.microsoft.com/office/drawing/2014/main" id="{E0221FB4-D936-45D2-8942-C12DCCEFC3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3045" y="4999013"/>
            <a:ext cx="4733376" cy="1752072"/>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2533F20C-5B7F-4DAD-9BE3-1FCC734A5139}"/>
              </a:ext>
            </a:extLst>
          </p:cNvPr>
          <p:cNvSpPr/>
          <p:nvPr/>
        </p:nvSpPr>
        <p:spPr>
          <a:xfrm>
            <a:off x="6669688" y="4951754"/>
            <a:ext cx="1877412" cy="1372846"/>
          </a:xfrm>
          <a:prstGeom prst="wedgeRoundRectCallout">
            <a:avLst>
              <a:gd name="adj1" fmla="val -101341"/>
              <a:gd name="adj2" fmla="val 49252"/>
              <a:gd name="adj3" fmla="val 16667"/>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ndara" panose="020E0502030303020204" pitchFamily="34" charset="0"/>
              </a:rPr>
              <a:t>Therefore, you should NEVER keep mollusks as pets!</a:t>
            </a:r>
          </a:p>
        </p:txBody>
      </p:sp>
    </p:spTree>
    <p:extLst>
      <p:ext uri="{BB962C8B-B14F-4D97-AF65-F5344CB8AC3E}">
        <p14:creationId xmlns:p14="http://schemas.microsoft.com/office/powerpoint/2010/main" val="25779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42552</TotalTime>
  <Words>4392</Words>
  <Application>Microsoft Macintosh PowerPoint</Application>
  <PresentationFormat>On-screen Show (4:3)</PresentationFormat>
  <Paragraphs>429</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Adobe Gothic Std B</vt:lpstr>
      <vt:lpstr>Arial</vt:lpstr>
      <vt:lpstr>Calibri</vt:lpstr>
      <vt:lpstr>Candara</vt:lpstr>
      <vt:lpstr>Century Gothic</vt:lpstr>
      <vt:lpstr>Trebuchet MS</vt:lpstr>
      <vt:lpstr>Wingdings</vt:lpstr>
      <vt:lpstr>Wingdings 3</vt:lpstr>
      <vt:lpstr>Facet</vt:lpstr>
      <vt:lpstr>PowerPoint Presentation</vt:lpstr>
      <vt:lpstr>PowerPoint Presentation</vt:lpstr>
      <vt:lpstr>Anticipation Questions</vt:lpstr>
      <vt:lpstr>What is the price?</vt:lpstr>
      <vt:lpstr>What is the price?</vt:lpstr>
      <vt:lpstr>What is the price?</vt:lpstr>
      <vt:lpstr>Engage Research</vt:lpstr>
      <vt:lpstr>PPA Priority Mollusks </vt:lpstr>
      <vt:lpstr>Parasitic Nematodes</vt:lpstr>
      <vt:lpstr>Angiostrongylus Present in the United States</vt:lpstr>
      <vt:lpstr>Prevention of Angiostrongylus</vt:lpstr>
      <vt:lpstr>Giant East African Snail Achatina fulica </vt:lpstr>
      <vt:lpstr>Laevicaulis spp. Laevicaulis alte</vt:lpstr>
      <vt:lpstr>Chinese Land Slug Meghimatium pictum</vt:lpstr>
      <vt:lpstr>Leatherleaf Slugs Belocaulus angustipes</vt:lpstr>
      <vt:lpstr>Sarasinula spp. Sarasinula plebiea</vt:lpstr>
      <vt:lpstr>Invasive Mollusks Present in Texas</vt:lpstr>
      <vt:lpstr>Zebra Mussels Dreissena polymorpha</vt:lpstr>
      <vt:lpstr>Yellow Garden &amp; Giant Garden slugs  Limax flavus &amp; Limax maximus</vt:lpstr>
      <vt:lpstr>Island Apple Snail Pomacea maculata</vt:lpstr>
      <vt:lpstr>Red-rim Melania Melanoides tuberculata </vt:lpstr>
      <vt:lpstr>New Guinea flatworm Platydemus manokwari</vt:lpstr>
      <vt:lpstr>Removal Strategies</vt:lpstr>
      <vt:lpstr>Managing Aquatic and Terrestrial Sites</vt:lpstr>
      <vt:lpstr>Managing Aquatic Sites “Clean, Drain, Dry”</vt:lpstr>
      <vt:lpstr>Managing Aquatic Sites “Release Zero”</vt:lpstr>
      <vt:lpstr>Managing Terrestrial Sites “Leave No Trace”</vt:lpstr>
      <vt:lpstr>Importance of Invasive Mollusk &amp; Crustacean Prevention</vt:lpstr>
      <vt:lpstr>Importance of Invasive Mollusk &amp; Crustacean Prevention</vt:lpstr>
      <vt:lpstr>PowerPoint Presentation</vt:lpstr>
    </vt:vector>
  </TitlesOfParts>
  <Company>The Univeristy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Bush</dc:creator>
  <cp:lastModifiedBy>Kleiner, Kylee</cp:lastModifiedBy>
  <cp:revision>1403</cp:revision>
  <cp:lastPrinted>2021-12-14T20:22:25Z</cp:lastPrinted>
  <dcterms:created xsi:type="dcterms:W3CDTF">2013-11-13T21:27:55Z</dcterms:created>
  <dcterms:modified xsi:type="dcterms:W3CDTF">2025-08-15T22:48:27Z</dcterms:modified>
</cp:coreProperties>
</file>